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25" r:id="rId3"/>
    <p:sldId id="257" r:id="rId4"/>
    <p:sldId id="259" r:id="rId5"/>
    <p:sldId id="260" r:id="rId6"/>
    <p:sldId id="261" r:id="rId7"/>
    <p:sldId id="258" r:id="rId8"/>
    <p:sldId id="262" r:id="rId9"/>
    <p:sldId id="263" r:id="rId10"/>
    <p:sldId id="266" r:id="rId11"/>
    <p:sldId id="264" r:id="rId12"/>
    <p:sldId id="265" r:id="rId13"/>
    <p:sldId id="267" r:id="rId14"/>
    <p:sldId id="268" r:id="rId15"/>
    <p:sldId id="269" r:id="rId16"/>
    <p:sldId id="270" r:id="rId17"/>
    <p:sldId id="271" r:id="rId18"/>
    <p:sldId id="272" r:id="rId19"/>
    <p:sldId id="273" r:id="rId20"/>
    <p:sldId id="274" r:id="rId21"/>
    <p:sldId id="283" r:id="rId22"/>
    <p:sldId id="275" r:id="rId23"/>
    <p:sldId id="276" r:id="rId24"/>
    <p:sldId id="277" r:id="rId25"/>
    <p:sldId id="278" r:id="rId26"/>
    <p:sldId id="284" r:id="rId27"/>
    <p:sldId id="285" r:id="rId28"/>
    <p:sldId id="279" r:id="rId29"/>
    <p:sldId id="280" r:id="rId30"/>
    <p:sldId id="281" r:id="rId31"/>
    <p:sldId id="282" r:id="rId32"/>
    <p:sldId id="286" r:id="rId33"/>
    <p:sldId id="287" r:id="rId34"/>
    <p:sldId id="288" r:id="rId35"/>
    <p:sldId id="289" r:id="rId36"/>
    <p:sldId id="291" r:id="rId37"/>
    <p:sldId id="290" r:id="rId38"/>
    <p:sldId id="292" r:id="rId39"/>
    <p:sldId id="293" r:id="rId40"/>
    <p:sldId id="294" r:id="rId41"/>
    <p:sldId id="295" r:id="rId42"/>
    <p:sldId id="298" r:id="rId43"/>
    <p:sldId id="296" r:id="rId44"/>
    <p:sldId id="297" r:id="rId45"/>
    <p:sldId id="299" r:id="rId46"/>
    <p:sldId id="300" r:id="rId47"/>
    <p:sldId id="301" r:id="rId48"/>
    <p:sldId id="302" r:id="rId49"/>
    <p:sldId id="303" r:id="rId50"/>
    <p:sldId id="304" r:id="rId51"/>
    <p:sldId id="305" r:id="rId52"/>
    <p:sldId id="306" r:id="rId53"/>
    <p:sldId id="307" r:id="rId54"/>
    <p:sldId id="310" r:id="rId55"/>
    <p:sldId id="308" r:id="rId56"/>
    <p:sldId id="309" r:id="rId57"/>
    <p:sldId id="311" r:id="rId58"/>
    <p:sldId id="312" r:id="rId59"/>
    <p:sldId id="313" r:id="rId60"/>
    <p:sldId id="314" r:id="rId61"/>
    <p:sldId id="315" r:id="rId62"/>
    <p:sldId id="316" r:id="rId63"/>
    <p:sldId id="317" r:id="rId64"/>
    <p:sldId id="319" r:id="rId65"/>
    <p:sldId id="320" r:id="rId66"/>
    <p:sldId id="321" r:id="rId67"/>
    <p:sldId id="324" r:id="rId68"/>
    <p:sldId id="323" r:id="rId69"/>
    <p:sldId id="32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66" autoAdjust="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324B-E9BF-45E5-894B-5951EA800A9A}" type="datetimeFigureOut">
              <a:rPr lang="en-US" smtClean="0"/>
              <a:t>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9D09D-A3D3-40A9-9B66-DB0331887BE5}" type="slidenum">
              <a:rPr lang="en-US" smtClean="0"/>
              <a:t>‹#›</a:t>
            </a:fld>
            <a:endParaRPr lang="en-US"/>
          </a:p>
        </p:txBody>
      </p:sp>
    </p:spTree>
    <p:extLst>
      <p:ext uri="{BB962C8B-B14F-4D97-AF65-F5344CB8AC3E}">
        <p14:creationId xmlns:p14="http://schemas.microsoft.com/office/powerpoint/2010/main" val="437538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9D09D-A3D3-40A9-9B66-DB0331887BE5}" type="slidenum">
              <a:rPr lang="en-US" smtClean="0"/>
              <a:t>68</a:t>
            </a:fld>
            <a:endParaRPr lang="en-US"/>
          </a:p>
        </p:txBody>
      </p:sp>
    </p:spTree>
    <p:extLst>
      <p:ext uri="{BB962C8B-B14F-4D97-AF65-F5344CB8AC3E}">
        <p14:creationId xmlns:p14="http://schemas.microsoft.com/office/powerpoint/2010/main" val="426737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8F6725-ABE9-49D5-8D19-16659914C6E2}"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409952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441F7E-0778-4D2F-8019-5A38AF023339}"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1826140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D7EE16-9F57-4A42-90BC-E8B2DF1DB04F}"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121990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8861DA-E679-4A77-8ABB-293F2A5E8BC2}"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280176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C81073-4348-4809-9342-20ECC8603BD8}"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4053961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D77ED6-59EA-4081-A6F1-9B6FB8A5ABE2}" type="datetime1">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561663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42AB61-7C95-4C81-8EB6-121965DC3B56}" type="datetime1">
              <a:rPr lang="en-US" smtClean="0"/>
              <a:t>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3557151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51262B-0C19-4A5A-B1B6-047800FADE14}" type="datetime1">
              <a:rPr lang="en-US" smtClean="0"/>
              <a:t>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61302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E92A1-FC57-457F-9FB2-731256D51C80}" type="datetime1">
              <a:rPr lang="en-US" smtClean="0"/>
              <a:t>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280744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629F0E-46B2-4DF4-A5B3-3703A53C680E}" type="datetime1">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1331818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3E9216-CC0A-44D7-BAFD-B0C4BA0BC26F}" type="datetime1">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56BA15-7453-4EEC-86B0-1BE5C36F20C3}" type="slidenum">
              <a:rPr lang="en-US" smtClean="0"/>
              <a:t>‹#›</a:t>
            </a:fld>
            <a:endParaRPr lang="en-US"/>
          </a:p>
        </p:txBody>
      </p:sp>
    </p:spTree>
    <p:extLst>
      <p:ext uri="{BB962C8B-B14F-4D97-AF65-F5344CB8AC3E}">
        <p14:creationId xmlns:p14="http://schemas.microsoft.com/office/powerpoint/2010/main" val="358156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1DB187-4BC5-457A-9776-1AA8CD8B69DB}" type="datetime1">
              <a:rPr lang="en-US" smtClean="0"/>
              <a:t>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56BA15-7453-4EEC-86B0-1BE5C36F20C3}" type="slidenum">
              <a:rPr lang="en-US" smtClean="0"/>
              <a:t>‹#›</a:t>
            </a:fld>
            <a:endParaRPr lang="en-US"/>
          </a:p>
        </p:txBody>
      </p:sp>
    </p:spTree>
    <p:extLst>
      <p:ext uri="{BB962C8B-B14F-4D97-AF65-F5344CB8AC3E}">
        <p14:creationId xmlns:p14="http://schemas.microsoft.com/office/powerpoint/2010/main" val="4143420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1</a:t>
            </a:fld>
            <a:endParaRPr lang="en-US"/>
          </a:p>
        </p:txBody>
      </p:sp>
    </p:spTree>
    <p:extLst>
      <p:ext uri="{BB962C8B-B14F-4D97-AF65-F5344CB8AC3E}">
        <p14:creationId xmlns:p14="http://schemas.microsoft.com/office/powerpoint/2010/main" val="5001814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031" y="365125"/>
            <a:ext cx="5233181" cy="5543306"/>
          </a:xfrm>
        </p:spPr>
        <p:txBody>
          <a:bodyPr>
            <a:normAutofit/>
          </a:bodyPr>
          <a:lstStyle/>
          <a:p>
            <a:r>
              <a:rPr lang="en-US" sz="3200" dirty="0" smtClean="0">
                <a:latin typeface="Baskerville Old Face" panose="02020602080505020303" pitchFamily="18" charset="0"/>
              </a:rPr>
              <a:t>Start with a common strong “base” design that work on all browsers then you can use whatever new technologies and they will appear on new browsers without ruining them on old browsers.</a:t>
            </a:r>
            <a:endParaRPr lang="en-US" sz="3200" dirty="0">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6228" y="872198"/>
            <a:ext cx="5642317" cy="5247248"/>
          </a:xfrm>
        </p:spPr>
      </p:pic>
      <p:sp>
        <p:nvSpPr>
          <p:cNvPr id="3" name="Slide Number Placeholder 2"/>
          <p:cNvSpPr>
            <a:spLocks noGrp="1"/>
          </p:cNvSpPr>
          <p:nvPr>
            <p:ph type="sldNum" sz="quarter" idx="12"/>
          </p:nvPr>
        </p:nvSpPr>
        <p:spPr/>
        <p:txBody>
          <a:bodyPr/>
          <a:lstStyle/>
          <a:p>
            <a:fld id="{F056BA15-7453-4EEC-86B0-1BE5C36F20C3}" type="slidenum">
              <a:rPr lang="en-US" smtClean="0"/>
              <a:t>10</a:t>
            </a:fld>
            <a:endParaRPr lang="en-US"/>
          </a:p>
        </p:txBody>
      </p:sp>
    </p:spTree>
    <p:extLst>
      <p:ext uri="{BB962C8B-B14F-4D97-AF65-F5344CB8AC3E}">
        <p14:creationId xmlns:p14="http://schemas.microsoft.com/office/powerpoint/2010/main" val="25173906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365126"/>
            <a:ext cx="5247249" cy="844696"/>
          </a:xfrm>
        </p:spPr>
        <p:txBody>
          <a:bodyPr>
            <a:normAutofit fontScale="90000"/>
          </a:bodyPr>
          <a:lstStyle/>
          <a:p>
            <a:r>
              <a:rPr lang="en-US" sz="2800" dirty="0" smtClean="0">
                <a:solidFill>
                  <a:srgbClr val="002060"/>
                </a:solidFill>
                <a:latin typeface="Baskerville Old Face" panose="02020602080505020303" pitchFamily="18" charset="0"/>
              </a:rPr>
              <a:t>Benefits of Progressive Enhancement:</a:t>
            </a:r>
            <a:endParaRPr lang="en-US" sz="2800"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7141"/>
          <a:stretch/>
        </p:blipFill>
        <p:spPr>
          <a:xfrm>
            <a:off x="6329228" y="365124"/>
            <a:ext cx="5424800" cy="6204487"/>
          </a:xfrm>
        </p:spPr>
      </p:pic>
      <p:sp>
        <p:nvSpPr>
          <p:cNvPr id="5" name="Text Placeholder 6"/>
          <p:cNvSpPr txBox="1">
            <a:spLocks/>
          </p:cNvSpPr>
          <p:nvPr/>
        </p:nvSpPr>
        <p:spPr>
          <a:xfrm>
            <a:off x="562708" y="1097280"/>
            <a:ext cx="5766520" cy="54723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solidFill>
                  <a:srgbClr val="00B0F0"/>
                </a:solidFill>
                <a:latin typeface="Baskerville Old Face" panose="02020602080505020303" pitchFamily="18" charset="0"/>
              </a:rPr>
              <a:t>1- </a:t>
            </a:r>
            <a:r>
              <a:rPr lang="en-US" sz="1800" dirty="0">
                <a:solidFill>
                  <a:srgbClr val="00B0F0"/>
                </a:solidFill>
                <a:latin typeface="Baskerville Old Face" panose="02020602080505020303" pitchFamily="18" charset="0"/>
              </a:rPr>
              <a:t>More robust </a:t>
            </a:r>
            <a:r>
              <a:rPr lang="en-US" sz="1800" dirty="0" smtClean="0">
                <a:solidFill>
                  <a:srgbClr val="00B0F0"/>
                </a:solidFill>
                <a:latin typeface="Baskerville Old Face" panose="02020602080505020303" pitchFamily="18" charset="0"/>
              </a:rPr>
              <a:t>pages</a:t>
            </a:r>
            <a:r>
              <a:rPr lang="en-US" sz="1800" dirty="0" smtClean="0">
                <a:latin typeface="Baskerville Old Face" panose="02020602080505020303" pitchFamily="18" charset="0"/>
              </a:rPr>
              <a:t>: Start with a common solid page that works on all browsers then add your new features. And not finishing your full stack website then try to fix the designs to be suitable for older browsers.</a:t>
            </a:r>
          </a:p>
          <a:p>
            <a:pPr marL="0" indent="0">
              <a:buNone/>
            </a:pPr>
            <a:r>
              <a:rPr lang="en-US" sz="1800" dirty="0" smtClean="0">
                <a:solidFill>
                  <a:srgbClr val="00B0F0"/>
                </a:solidFill>
                <a:latin typeface="Baskerville Old Face" panose="02020602080505020303" pitchFamily="18" charset="0"/>
              </a:rPr>
              <a:t>2- Happier Users</a:t>
            </a:r>
            <a:r>
              <a:rPr lang="en-US" sz="1800" dirty="0" smtClean="0">
                <a:latin typeface="Baskerville Old Face" panose="02020602080505020303" pitchFamily="18" charset="0"/>
              </a:rPr>
              <a:t>: Having a clear and strong base designs for all browsers will make both users of old and new browsers happy.</a:t>
            </a:r>
          </a:p>
          <a:p>
            <a:pPr marL="0" indent="0">
              <a:buNone/>
            </a:pPr>
            <a:r>
              <a:rPr lang="en-US" sz="1800" dirty="0" smtClean="0">
                <a:solidFill>
                  <a:srgbClr val="00B0F0"/>
                </a:solidFill>
                <a:latin typeface="Baskerville Old Face" panose="02020602080505020303" pitchFamily="18" charset="0"/>
              </a:rPr>
              <a:t>3- Reduced Development Time</a:t>
            </a:r>
            <a:r>
              <a:rPr lang="en-US" sz="1800" dirty="0" smtClean="0">
                <a:latin typeface="Baskerville Old Face" panose="02020602080505020303" pitchFamily="18" charset="0"/>
              </a:rPr>
              <a:t>: With progressive enhancement you won’t be sitting all the time trying to make everything the same on all browsers. And repeating all your work to adopt with old browsers.</a:t>
            </a:r>
          </a:p>
          <a:p>
            <a:pPr marL="0" indent="0">
              <a:buNone/>
            </a:pPr>
            <a:r>
              <a:rPr lang="en-US" sz="1800" dirty="0" smtClean="0">
                <a:solidFill>
                  <a:srgbClr val="00B0F0"/>
                </a:solidFill>
                <a:latin typeface="Baskerville Old Face" panose="02020602080505020303" pitchFamily="18" charset="0"/>
              </a:rPr>
              <a:t>4- </a:t>
            </a:r>
            <a:r>
              <a:rPr lang="en-US" sz="1800" dirty="0">
                <a:solidFill>
                  <a:srgbClr val="00B0F0"/>
                </a:solidFill>
                <a:latin typeface="Baskerville Old Face" panose="02020602080505020303" pitchFamily="18" charset="0"/>
              </a:rPr>
              <a:t> </a:t>
            </a:r>
            <a:r>
              <a:rPr lang="en-US" sz="1800" dirty="0" smtClean="0">
                <a:solidFill>
                  <a:srgbClr val="00B0F0"/>
                </a:solidFill>
                <a:latin typeface="Baskerville Old Face" panose="02020602080505020303" pitchFamily="18" charset="0"/>
              </a:rPr>
              <a:t>Reduced Maintenance </a:t>
            </a:r>
            <a:r>
              <a:rPr lang="en-US" sz="1800" dirty="0">
                <a:solidFill>
                  <a:srgbClr val="00B0F0"/>
                </a:solidFill>
                <a:latin typeface="Baskerville Old Face" panose="02020602080505020303" pitchFamily="18" charset="0"/>
              </a:rPr>
              <a:t>Time</a:t>
            </a:r>
            <a:r>
              <a:rPr lang="en-US" sz="1800" dirty="0" smtClean="0">
                <a:latin typeface="Baskerville Old Face" panose="02020602080505020303" pitchFamily="18" charset="0"/>
              </a:rPr>
              <a:t>: Adding new features and technologies on your website while having a base for all browsers will not ruin it on old ones, but they will be added to new browsers without any problem.</a:t>
            </a:r>
          </a:p>
          <a:p>
            <a:pPr marL="0" indent="0">
              <a:buNone/>
            </a:pPr>
            <a:r>
              <a:rPr lang="en-US" sz="1800" dirty="0" smtClean="0">
                <a:solidFill>
                  <a:srgbClr val="00B0F0"/>
                </a:solidFill>
                <a:latin typeface="Baskerville Old Face" panose="02020602080505020303" pitchFamily="18" charset="0"/>
              </a:rPr>
              <a:t>5- More Fun</a:t>
            </a:r>
            <a:r>
              <a:rPr lang="en-US" sz="1800" dirty="0" smtClean="0">
                <a:latin typeface="Baskerville Old Face" panose="02020602080505020303" pitchFamily="18" charset="0"/>
              </a:rPr>
              <a:t>: The fun part that new technologies will be working on new browsers without any effect on old ones.</a:t>
            </a:r>
          </a:p>
        </p:txBody>
      </p:sp>
      <p:sp>
        <p:nvSpPr>
          <p:cNvPr id="3" name="Slide Number Placeholder 2"/>
          <p:cNvSpPr>
            <a:spLocks noGrp="1"/>
          </p:cNvSpPr>
          <p:nvPr>
            <p:ph type="sldNum" sz="quarter" idx="12"/>
          </p:nvPr>
        </p:nvSpPr>
        <p:spPr/>
        <p:txBody>
          <a:bodyPr/>
          <a:lstStyle/>
          <a:p>
            <a:fld id="{F056BA15-7453-4EEC-86B0-1BE5C36F20C3}" type="slidenum">
              <a:rPr lang="en-US" smtClean="0"/>
              <a:t>11</a:t>
            </a:fld>
            <a:endParaRPr lang="en-US"/>
          </a:p>
        </p:txBody>
      </p:sp>
    </p:spTree>
    <p:extLst>
      <p:ext uri="{BB962C8B-B14F-4D97-AF65-F5344CB8AC3E}">
        <p14:creationId xmlns:p14="http://schemas.microsoft.com/office/powerpoint/2010/main" val="1396278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skerville Old Face" panose="02020602080505020303" pitchFamily="18" charset="0"/>
              </a:rPr>
              <a:t>Adaptive to Diverse Users</a:t>
            </a:r>
            <a:endParaRPr lang="en-US" dirty="0">
              <a:latin typeface="Baskerville Old Face" panose="02020602080505020303"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11556"/>
            <a:ext cx="10568939" cy="4659581"/>
          </a:xfrm>
        </p:spPr>
      </p:pic>
      <p:sp>
        <p:nvSpPr>
          <p:cNvPr id="3" name="Slide Number Placeholder 2"/>
          <p:cNvSpPr>
            <a:spLocks noGrp="1"/>
          </p:cNvSpPr>
          <p:nvPr>
            <p:ph type="sldNum" sz="quarter" idx="12"/>
          </p:nvPr>
        </p:nvSpPr>
        <p:spPr/>
        <p:txBody>
          <a:bodyPr/>
          <a:lstStyle/>
          <a:p>
            <a:fld id="{F056BA15-7453-4EEC-86B0-1BE5C36F20C3}" type="slidenum">
              <a:rPr lang="en-US" smtClean="0"/>
              <a:t>12</a:t>
            </a:fld>
            <a:endParaRPr lang="en-US"/>
          </a:p>
        </p:txBody>
      </p:sp>
    </p:spTree>
    <p:extLst>
      <p:ext uri="{BB962C8B-B14F-4D97-AF65-F5344CB8AC3E}">
        <p14:creationId xmlns:p14="http://schemas.microsoft.com/office/powerpoint/2010/main" val="3360555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80296" y="365125"/>
            <a:ext cx="5795890" cy="6106013"/>
          </a:xfrm>
        </p:spPr>
      </p:pic>
      <p:sp>
        <p:nvSpPr>
          <p:cNvPr id="5" name="Text Placeholder 6"/>
          <p:cNvSpPr txBox="1">
            <a:spLocks/>
          </p:cNvSpPr>
          <p:nvPr/>
        </p:nvSpPr>
        <p:spPr>
          <a:xfrm>
            <a:off x="562708" y="576776"/>
            <a:ext cx="5162843" cy="59928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latin typeface="Baskerville Old Face" panose="02020602080505020303" pitchFamily="18" charset="0"/>
              </a:rPr>
              <a:t>With all the diversity of browsers and device sizes that users use. CSS layouts should be more flexible now to adopt the increasing variety of users web browsers at a specific point of them.</a:t>
            </a:r>
          </a:p>
          <a:p>
            <a:pPr marL="0" indent="0">
              <a:buNone/>
            </a:pPr>
            <a:r>
              <a:rPr lang="en-US" sz="2400" dirty="0">
                <a:latin typeface="Baskerville Old Face" panose="02020602080505020303" pitchFamily="18" charset="0"/>
              </a:rPr>
              <a:t>Consider factors such as these when creating CSS layouts</a:t>
            </a:r>
            <a:r>
              <a:rPr lang="en-US" sz="2400" dirty="0" smtClean="0">
                <a:latin typeface="Baskerville Old Face" panose="02020602080505020303" pitchFamily="18" charset="0"/>
              </a:rPr>
              <a:t>:</a:t>
            </a:r>
          </a:p>
          <a:p>
            <a:r>
              <a:rPr lang="en-US" sz="2400" dirty="0" smtClean="0">
                <a:latin typeface="Baskerville Old Face" panose="02020602080505020303" pitchFamily="18" charset="0"/>
              </a:rPr>
              <a:t>Browser </a:t>
            </a:r>
          </a:p>
          <a:p>
            <a:r>
              <a:rPr lang="en-US" sz="2400" dirty="0" smtClean="0">
                <a:latin typeface="Baskerville Old Face" panose="02020602080505020303" pitchFamily="18" charset="0"/>
              </a:rPr>
              <a:t>Platform</a:t>
            </a:r>
          </a:p>
          <a:p>
            <a:r>
              <a:rPr lang="en-US" sz="2400" dirty="0" smtClean="0">
                <a:latin typeface="Baskerville Old Face" panose="02020602080505020303" pitchFamily="18" charset="0"/>
              </a:rPr>
              <a:t>Screen Resolution</a:t>
            </a:r>
          </a:p>
          <a:p>
            <a:r>
              <a:rPr lang="en-US" sz="2400" dirty="0" smtClean="0">
                <a:latin typeface="Baskerville Old Face" panose="02020602080505020303" pitchFamily="18" charset="0"/>
              </a:rPr>
              <a:t>Font Sizes</a:t>
            </a:r>
          </a:p>
          <a:p>
            <a:r>
              <a:rPr lang="en-US" sz="2400" dirty="0" smtClean="0">
                <a:latin typeface="Baskerville Old Face" panose="02020602080505020303" pitchFamily="18" charset="0"/>
              </a:rPr>
              <a:t>Color </a:t>
            </a:r>
          </a:p>
          <a:p>
            <a:r>
              <a:rPr lang="en-US" sz="2400" dirty="0" smtClean="0">
                <a:latin typeface="Baskerville Old Face" panose="02020602080505020303" pitchFamily="18" charset="0"/>
              </a:rPr>
              <a:t>JavaScript Presence</a:t>
            </a:r>
          </a:p>
          <a:p>
            <a:pPr marL="0" indent="0">
              <a:buNone/>
            </a:pPr>
            <a:endParaRPr lang="en-US" sz="2400" dirty="0" smtClean="0">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F056BA15-7453-4EEC-86B0-1BE5C36F20C3}" type="slidenum">
              <a:rPr lang="en-US" smtClean="0"/>
              <a:t>13</a:t>
            </a:fld>
            <a:endParaRPr lang="en-US"/>
          </a:p>
        </p:txBody>
      </p:sp>
    </p:spTree>
    <p:extLst>
      <p:ext uri="{BB962C8B-B14F-4D97-AF65-F5344CB8AC3E}">
        <p14:creationId xmlns:p14="http://schemas.microsoft.com/office/powerpoint/2010/main" val="3261751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latin typeface="Baskerville Old Face" panose="02020602080505020303" pitchFamily="18" charset="0"/>
              </a:rPr>
              <a:t>Modular</a:t>
            </a:r>
            <a:endParaRPr lang="en-US" dirty="0">
              <a:solidFill>
                <a:srgbClr val="002060"/>
              </a:solidFill>
              <a:latin typeface="Baskerville Old Face" panose="020206020805050203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90613"/>
            <a:ext cx="10515600" cy="4964603"/>
          </a:xfrm>
          <a:prstGeom prst="rect">
            <a:avLst/>
          </a:prstGeom>
        </p:spPr>
      </p:pic>
      <p:sp>
        <p:nvSpPr>
          <p:cNvPr id="3" name="Slide Number Placeholder 2"/>
          <p:cNvSpPr>
            <a:spLocks noGrp="1"/>
          </p:cNvSpPr>
          <p:nvPr>
            <p:ph type="sldNum" sz="quarter" idx="12"/>
          </p:nvPr>
        </p:nvSpPr>
        <p:spPr/>
        <p:txBody>
          <a:bodyPr/>
          <a:lstStyle/>
          <a:p>
            <a:fld id="{F056BA15-7453-4EEC-86B0-1BE5C36F20C3}" type="slidenum">
              <a:rPr lang="en-US" smtClean="0"/>
              <a:t>14</a:t>
            </a:fld>
            <a:endParaRPr lang="en-US"/>
          </a:p>
        </p:txBody>
      </p:sp>
    </p:spTree>
    <p:extLst>
      <p:ext uri="{BB962C8B-B14F-4D97-AF65-F5344CB8AC3E}">
        <p14:creationId xmlns:p14="http://schemas.microsoft.com/office/powerpoint/2010/main" val="1879816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p:cNvSpPr txBox="1">
            <a:spLocks/>
          </p:cNvSpPr>
          <p:nvPr/>
        </p:nvSpPr>
        <p:spPr>
          <a:xfrm>
            <a:off x="450166" y="576776"/>
            <a:ext cx="5078437" cy="57255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latin typeface="Baskerville Old Face" panose="02020602080505020303" pitchFamily="18" charset="0"/>
              </a:rPr>
              <a:t>Modular CSS is a collection of properties for writing code that is maintainable. So blocks of code may be used in several places among the website. This may be done by:</a:t>
            </a:r>
          </a:p>
          <a:p>
            <a:r>
              <a:rPr lang="en-US" sz="2000" dirty="0" smtClean="0">
                <a:latin typeface="Baskerville Old Face" panose="02020602080505020303" pitchFamily="18" charset="0"/>
              </a:rPr>
              <a:t>Creating a collection of CSS classes</a:t>
            </a:r>
          </a:p>
          <a:p>
            <a:r>
              <a:rPr lang="en-US" sz="2000" dirty="0" smtClean="0">
                <a:latin typeface="Baskerville Old Face" panose="02020602080505020303" pitchFamily="18" charset="0"/>
              </a:rPr>
              <a:t>Separating styles to different sheets.</a:t>
            </a:r>
          </a:p>
          <a:p>
            <a:r>
              <a:rPr lang="en-US" sz="2000" dirty="0" smtClean="0">
                <a:latin typeface="Baskerville Old Face" panose="02020602080505020303" pitchFamily="18" charset="0"/>
              </a:rPr>
              <a:t>Frameworks</a:t>
            </a:r>
          </a:p>
          <a:p>
            <a:pPr marL="0" indent="0">
              <a:buNone/>
            </a:pPr>
            <a:r>
              <a:rPr lang="en-US" sz="2000" dirty="0" smtClean="0">
                <a:latin typeface="Baskerville Old Face" panose="02020602080505020303" pitchFamily="18" charset="0"/>
              </a:rPr>
              <a:t>Benefits to implement this property depends on what technique/tool we use from the above 3:</a:t>
            </a:r>
          </a:p>
          <a:p>
            <a:pPr marL="0" indent="0">
              <a:buNone/>
            </a:pPr>
            <a:r>
              <a:rPr lang="en-US" sz="2000" dirty="0">
                <a:latin typeface="Baskerville Old Face" panose="02020602080505020303" pitchFamily="18" charset="0"/>
              </a:rPr>
              <a:t>• Smaller file </a:t>
            </a:r>
            <a:r>
              <a:rPr lang="en-US" sz="2000" dirty="0" smtClean="0">
                <a:latin typeface="Baskerville Old Face" panose="02020602080505020303" pitchFamily="18" charset="0"/>
              </a:rPr>
              <a:t>sizes</a:t>
            </a:r>
          </a:p>
          <a:p>
            <a:pPr marL="0" indent="0">
              <a:buNone/>
            </a:pPr>
            <a:r>
              <a:rPr lang="en-US" sz="2000" dirty="0" smtClean="0">
                <a:latin typeface="Baskerville Old Face" panose="02020602080505020303" pitchFamily="18" charset="0"/>
              </a:rPr>
              <a:t>• </a:t>
            </a:r>
            <a:r>
              <a:rPr lang="en-US" sz="2000" dirty="0">
                <a:latin typeface="Baskerville Old Face" panose="02020602080505020303" pitchFamily="18" charset="0"/>
              </a:rPr>
              <a:t>Reduced development </a:t>
            </a:r>
            <a:r>
              <a:rPr lang="en-US" sz="2000" dirty="0" smtClean="0">
                <a:latin typeface="Baskerville Old Face" panose="02020602080505020303" pitchFamily="18" charset="0"/>
              </a:rPr>
              <a:t>time</a:t>
            </a:r>
          </a:p>
          <a:p>
            <a:pPr marL="0" indent="0">
              <a:buNone/>
            </a:pPr>
            <a:r>
              <a:rPr lang="en-US" sz="2000" dirty="0" smtClean="0">
                <a:latin typeface="Baskerville Old Face" panose="02020602080505020303" pitchFamily="18" charset="0"/>
              </a:rPr>
              <a:t>• </a:t>
            </a:r>
            <a:r>
              <a:rPr lang="en-US" sz="2000" dirty="0">
                <a:latin typeface="Baskerville Old Face" panose="02020602080505020303" pitchFamily="18" charset="0"/>
              </a:rPr>
              <a:t>Reduced maintenance </a:t>
            </a:r>
            <a:r>
              <a:rPr lang="en-US" sz="2000" dirty="0" smtClean="0">
                <a:latin typeface="Baskerville Old Face" panose="02020602080505020303" pitchFamily="18" charset="0"/>
              </a:rPr>
              <a:t>time</a:t>
            </a:r>
          </a:p>
          <a:p>
            <a:pPr marL="0" indent="0">
              <a:buNone/>
            </a:pPr>
            <a:r>
              <a:rPr lang="en-US" sz="2000" dirty="0" smtClean="0">
                <a:latin typeface="Baskerville Old Face" panose="02020602080505020303" pitchFamily="18" charset="0"/>
              </a:rPr>
              <a:t>• </a:t>
            </a:r>
            <a:r>
              <a:rPr lang="en-US" sz="2000" dirty="0">
                <a:latin typeface="Baskerville Old Face" panose="02020602080505020303" pitchFamily="18" charset="0"/>
              </a:rPr>
              <a:t>Easier maintenance for </a:t>
            </a:r>
            <a:r>
              <a:rPr lang="en-US" sz="2000" dirty="0" smtClean="0">
                <a:latin typeface="Baskerville Old Face" panose="02020602080505020303" pitchFamily="18" charset="0"/>
              </a:rPr>
              <a:t>others</a:t>
            </a:r>
          </a:p>
          <a:p>
            <a:pPr marL="0" indent="0">
              <a:buNone/>
            </a:pPr>
            <a:r>
              <a:rPr lang="en-US" sz="2000" dirty="0" smtClean="0">
                <a:latin typeface="Baskerville Old Face" panose="02020602080505020303" pitchFamily="18" charset="0"/>
              </a:rPr>
              <a:t>• </a:t>
            </a:r>
            <a:r>
              <a:rPr lang="en-US" sz="2000" dirty="0">
                <a:latin typeface="Baskerville Old Face" panose="02020602080505020303" pitchFamily="18" charset="0"/>
              </a:rPr>
              <a:t>More design </a:t>
            </a:r>
            <a:r>
              <a:rPr lang="en-US" sz="2000" dirty="0" smtClean="0">
                <a:latin typeface="Baskerville Old Face" panose="02020602080505020303" pitchFamily="18" charset="0"/>
              </a:rPr>
              <a:t>flexibility</a:t>
            </a:r>
          </a:p>
          <a:p>
            <a:pPr marL="0" indent="0">
              <a:buNone/>
            </a:pPr>
            <a:r>
              <a:rPr lang="en-US" sz="2000" dirty="0" smtClean="0">
                <a:latin typeface="Baskerville Old Face" panose="02020602080505020303" pitchFamily="18" charset="0"/>
              </a:rPr>
              <a:t>• </a:t>
            </a:r>
            <a:r>
              <a:rPr lang="en-US" sz="2000" dirty="0">
                <a:latin typeface="Baskerville Old Face" panose="02020602080505020303" pitchFamily="18" charset="0"/>
              </a:rPr>
              <a:t>More consistent design</a:t>
            </a:r>
            <a:endParaRPr lang="en-US" sz="2000" dirty="0" smtClean="0">
              <a:latin typeface="Baskerville Old Face" panose="02020602080505020303" pitchFamily="18" charset="0"/>
            </a:endParaRPr>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498" y="435781"/>
            <a:ext cx="5542671" cy="6007540"/>
          </a:xfrm>
          <a:prstGeom prst="rect">
            <a:avLst/>
          </a:prstGeom>
        </p:spPr>
      </p:pic>
      <p:sp>
        <p:nvSpPr>
          <p:cNvPr id="2" name="Slide Number Placeholder 1"/>
          <p:cNvSpPr>
            <a:spLocks noGrp="1"/>
          </p:cNvSpPr>
          <p:nvPr>
            <p:ph type="sldNum" sz="quarter" idx="12"/>
          </p:nvPr>
        </p:nvSpPr>
        <p:spPr/>
        <p:txBody>
          <a:bodyPr/>
          <a:lstStyle/>
          <a:p>
            <a:fld id="{F056BA15-7453-4EEC-86B0-1BE5C36F20C3}" type="slidenum">
              <a:rPr lang="en-US" smtClean="0"/>
              <a:t>15</a:t>
            </a:fld>
            <a:endParaRPr lang="en-US"/>
          </a:p>
        </p:txBody>
      </p:sp>
    </p:spTree>
    <p:extLst>
      <p:ext uri="{BB962C8B-B14F-4D97-AF65-F5344CB8AC3E}">
        <p14:creationId xmlns:p14="http://schemas.microsoft.com/office/powerpoint/2010/main" val="246103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latin typeface="Baskerville Old Face" panose="02020602080505020303" pitchFamily="18" charset="0"/>
              </a:rPr>
              <a:t>Efficient</a:t>
            </a:r>
            <a:endParaRPr lang="en-US" dirty="0">
              <a:solidFill>
                <a:srgbClr val="002060"/>
              </a:solidFill>
              <a:latin typeface="Baskerville Old Face" panose="02020602080505020303"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01044"/>
            <a:ext cx="10515600" cy="4416552"/>
          </a:xfrm>
        </p:spPr>
      </p:pic>
      <p:sp>
        <p:nvSpPr>
          <p:cNvPr id="3" name="Slide Number Placeholder 2"/>
          <p:cNvSpPr>
            <a:spLocks noGrp="1"/>
          </p:cNvSpPr>
          <p:nvPr>
            <p:ph type="sldNum" sz="quarter" idx="12"/>
          </p:nvPr>
        </p:nvSpPr>
        <p:spPr/>
        <p:txBody>
          <a:bodyPr/>
          <a:lstStyle/>
          <a:p>
            <a:fld id="{F056BA15-7453-4EEC-86B0-1BE5C36F20C3}" type="slidenum">
              <a:rPr lang="en-US" smtClean="0"/>
              <a:t>16</a:t>
            </a:fld>
            <a:endParaRPr lang="en-US"/>
          </a:p>
        </p:txBody>
      </p:sp>
    </p:spTree>
    <p:extLst>
      <p:ext uri="{BB962C8B-B14F-4D97-AF65-F5344CB8AC3E}">
        <p14:creationId xmlns:p14="http://schemas.microsoft.com/office/powerpoint/2010/main" val="16153528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62" y="949251"/>
            <a:ext cx="5023338" cy="5093140"/>
          </a:xfrm>
        </p:spPr>
        <p:txBody>
          <a:bodyPr>
            <a:normAutofit/>
          </a:bodyPr>
          <a:lstStyle/>
          <a:p>
            <a:r>
              <a:rPr lang="en-US" sz="2400" dirty="0">
                <a:latin typeface="Baskerville Old Face" panose="02020602080505020303" pitchFamily="18" charset="0"/>
              </a:rPr>
              <a:t>Modern CSS-based websites should be efficient in two ways:</a:t>
            </a:r>
            <a:br>
              <a:rPr lang="en-US" sz="2400" dirty="0">
                <a:latin typeface="Baskerville Old Face" panose="02020602080505020303" pitchFamily="18" charset="0"/>
              </a:rPr>
            </a:br>
            <a:r>
              <a:rPr lang="en-US" sz="2400" dirty="0">
                <a:latin typeface="Baskerville Old Face" panose="02020602080505020303" pitchFamily="18" charset="0"/>
              </a:rPr>
              <a:t>• Efficient for you to develop</a:t>
            </a:r>
            <a:br>
              <a:rPr lang="en-US" sz="2400" dirty="0">
                <a:latin typeface="Baskerville Old Face" panose="02020602080505020303" pitchFamily="18" charset="0"/>
              </a:rPr>
            </a:br>
            <a:r>
              <a:rPr lang="en-US" sz="2400" dirty="0">
                <a:latin typeface="Baskerville Old Face" panose="02020602080505020303" pitchFamily="18" charset="0"/>
              </a:rPr>
              <a:t>• Efficient for the server and browser to display to </a:t>
            </a:r>
            <a:r>
              <a:rPr lang="en-US" sz="2400" dirty="0" smtClean="0">
                <a:latin typeface="Baskerville Old Face" panose="02020602080505020303" pitchFamily="18" charset="0"/>
              </a:rPr>
              <a:t>users.</a:t>
            </a:r>
            <a:br>
              <a:rPr lang="en-US" sz="2400" dirty="0" smtClean="0">
                <a:latin typeface="Baskerville Old Face" panose="02020602080505020303" pitchFamily="18" charset="0"/>
              </a:rPr>
            </a:br>
            <a:r>
              <a:rPr lang="en-US" sz="2400" dirty="0" smtClean="0">
                <a:latin typeface="Baskerville Old Face" panose="02020602080505020303" pitchFamily="18" charset="0"/>
              </a:rPr>
              <a:t>Its important for the website to have good performance and speed. Example on page load.</a:t>
            </a:r>
            <a:br>
              <a:rPr lang="en-US" sz="2400" dirty="0" smtClean="0">
                <a:latin typeface="Baskerville Old Face" panose="02020602080505020303" pitchFamily="18" charset="0"/>
              </a:rPr>
            </a:br>
            <a:r>
              <a:rPr lang="en-US" sz="2400" dirty="0" smtClean="0">
                <a:latin typeface="Baskerville Old Face" panose="02020602080505020303" pitchFamily="18" charset="0"/>
              </a:rPr>
              <a:t>And CSS3 helps that in a way that its properties reduce server calls and increase speed.</a:t>
            </a:r>
            <a:endParaRPr lang="en-US" sz="2400" dirty="0">
              <a:latin typeface="Baskerville Old Face" panose="02020602080505020303"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11" y="534572"/>
            <a:ext cx="5343881" cy="5922499"/>
          </a:xfrm>
          <a:prstGeom prst="rect">
            <a:avLst/>
          </a:prstGeom>
        </p:spPr>
      </p:pic>
      <p:sp>
        <p:nvSpPr>
          <p:cNvPr id="4" name="Slide Number Placeholder 3"/>
          <p:cNvSpPr>
            <a:spLocks noGrp="1"/>
          </p:cNvSpPr>
          <p:nvPr>
            <p:ph type="sldNum" sz="quarter" idx="12"/>
          </p:nvPr>
        </p:nvSpPr>
        <p:spPr/>
        <p:txBody>
          <a:bodyPr/>
          <a:lstStyle/>
          <a:p>
            <a:fld id="{F056BA15-7453-4EEC-86B0-1BE5C36F20C3}" type="slidenum">
              <a:rPr lang="en-US" smtClean="0"/>
              <a:t>17</a:t>
            </a:fld>
            <a:endParaRPr lang="en-US"/>
          </a:p>
        </p:txBody>
      </p:sp>
    </p:spTree>
    <p:extLst>
      <p:ext uri="{BB962C8B-B14F-4D97-AF65-F5344CB8AC3E}">
        <p14:creationId xmlns:p14="http://schemas.microsoft.com/office/powerpoint/2010/main" val="38045985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1644"/>
          </a:xfrm>
        </p:spPr>
        <p:txBody>
          <a:bodyPr/>
          <a:lstStyle/>
          <a:p>
            <a:r>
              <a:rPr lang="en-US" dirty="0" smtClean="0">
                <a:solidFill>
                  <a:srgbClr val="002060"/>
                </a:solidFill>
                <a:latin typeface="Baskerville Old Face" panose="02020602080505020303" pitchFamily="18" charset="0"/>
              </a:rPr>
              <a:t>Rich Typography</a:t>
            </a:r>
            <a:endParaRPr lang="en-US"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533379"/>
            <a:ext cx="10515600" cy="4922112"/>
          </a:xfrm>
        </p:spPr>
      </p:pic>
      <p:sp>
        <p:nvSpPr>
          <p:cNvPr id="3" name="Slide Number Placeholder 2"/>
          <p:cNvSpPr>
            <a:spLocks noGrp="1"/>
          </p:cNvSpPr>
          <p:nvPr>
            <p:ph type="sldNum" sz="quarter" idx="12"/>
          </p:nvPr>
        </p:nvSpPr>
        <p:spPr/>
        <p:txBody>
          <a:bodyPr/>
          <a:lstStyle/>
          <a:p>
            <a:fld id="{F056BA15-7453-4EEC-86B0-1BE5C36F20C3}" type="slidenum">
              <a:rPr lang="en-US" smtClean="0"/>
              <a:t>18</a:t>
            </a:fld>
            <a:endParaRPr lang="en-US"/>
          </a:p>
        </p:txBody>
      </p:sp>
    </p:spTree>
    <p:extLst>
      <p:ext uri="{BB962C8B-B14F-4D97-AF65-F5344CB8AC3E}">
        <p14:creationId xmlns:p14="http://schemas.microsoft.com/office/powerpoint/2010/main" val="28619872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9784" y="576775"/>
            <a:ext cx="5430130" cy="5795890"/>
          </a:xfrm>
        </p:spPr>
      </p:pic>
      <p:sp>
        <p:nvSpPr>
          <p:cNvPr id="6" name="Title 1"/>
          <p:cNvSpPr>
            <a:spLocks noGrp="1"/>
          </p:cNvSpPr>
          <p:nvPr>
            <p:ph type="title"/>
          </p:nvPr>
        </p:nvSpPr>
        <p:spPr>
          <a:xfrm>
            <a:off x="787791" y="928150"/>
            <a:ext cx="5023338" cy="5093140"/>
          </a:xfrm>
        </p:spPr>
        <p:txBody>
          <a:bodyPr>
            <a:normAutofit/>
          </a:bodyPr>
          <a:lstStyle/>
          <a:p>
            <a:r>
              <a:rPr lang="en-US" sz="2800" dirty="0" smtClean="0">
                <a:latin typeface="Baskerville Old Face" panose="02020602080505020303" pitchFamily="18" charset="0"/>
              </a:rPr>
              <a:t>Typography is one of the most evolving areas of web design. With CSS3 new properties web designers can now use fonts that are on the server without having them on the end users’ machines which is quite nice.</a:t>
            </a:r>
            <a:endParaRPr lang="en-US" sz="2800" dirty="0">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F056BA15-7453-4EEC-86B0-1BE5C36F20C3}" type="slidenum">
              <a:rPr lang="en-US" smtClean="0"/>
              <a:t>19</a:t>
            </a:fld>
            <a:endParaRPr lang="en-US"/>
          </a:p>
        </p:txBody>
      </p:sp>
    </p:spTree>
    <p:extLst>
      <p:ext uri="{BB962C8B-B14F-4D97-AF65-F5344CB8AC3E}">
        <p14:creationId xmlns:p14="http://schemas.microsoft.com/office/powerpoint/2010/main" val="2412422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5082" y="647113"/>
            <a:ext cx="6231988" cy="5725552"/>
          </a:xfrm>
        </p:spPr>
        <p:txBody>
          <a:bodyPr>
            <a:noAutofit/>
          </a:bodyPr>
          <a:lstStyle/>
          <a:p>
            <a:pPr marL="0" indent="0" algn="ctr">
              <a:buNone/>
            </a:pPr>
            <a:r>
              <a:rPr lang="en-US" sz="2000" b="1" dirty="0" smtClean="0">
                <a:solidFill>
                  <a:srgbClr val="002060"/>
                </a:solidFill>
                <a:latin typeface="Baskerville Old Face" panose="02020602080505020303" pitchFamily="18" charset="0"/>
              </a:rPr>
              <a:t>Our Book</a:t>
            </a:r>
          </a:p>
          <a:p>
            <a:pPr marL="0" indent="0" algn="ctr">
              <a:buNone/>
            </a:pPr>
            <a:r>
              <a:rPr lang="en-US" sz="1800" dirty="0" smtClean="0">
                <a:solidFill>
                  <a:srgbClr val="002060"/>
                </a:solidFill>
                <a:latin typeface="Baskerville Old Face" panose="02020602080505020303" pitchFamily="18" charset="0"/>
              </a:rPr>
              <a:t>Published </a:t>
            </a:r>
            <a:r>
              <a:rPr lang="en-US" sz="1800" dirty="0">
                <a:solidFill>
                  <a:srgbClr val="002060"/>
                </a:solidFill>
                <a:latin typeface="Baskerville Old Face" panose="02020602080505020303" pitchFamily="18" charset="0"/>
              </a:rPr>
              <a:t>in August 2011</a:t>
            </a:r>
          </a:p>
          <a:p>
            <a:pPr marL="0" indent="0" algn="ctr">
              <a:buNone/>
            </a:pPr>
            <a:r>
              <a:rPr lang="de-DE" sz="1800" dirty="0">
                <a:solidFill>
                  <a:srgbClr val="002060"/>
                </a:solidFill>
                <a:latin typeface="Baskerville Old Face" panose="02020602080505020303" pitchFamily="18" charset="0"/>
              </a:rPr>
              <a:t>Smashing Media GmbH, Freiburg, Germany</a:t>
            </a:r>
          </a:p>
          <a:p>
            <a:pPr marL="0" indent="0" algn="ctr">
              <a:buNone/>
            </a:pPr>
            <a:r>
              <a:rPr lang="en-US" sz="1800" dirty="0">
                <a:solidFill>
                  <a:srgbClr val="002060"/>
                </a:solidFill>
                <a:latin typeface="Baskerville Old Face" panose="02020602080505020303" pitchFamily="18" charset="0"/>
              </a:rPr>
              <a:t>Cover Design: Ricardo Gimenes</a:t>
            </a:r>
          </a:p>
          <a:p>
            <a:pPr marL="0" indent="0" algn="ctr">
              <a:buNone/>
            </a:pPr>
            <a:r>
              <a:rPr lang="en-US" sz="1800" dirty="0">
                <a:solidFill>
                  <a:srgbClr val="002060"/>
                </a:solidFill>
                <a:latin typeface="Baskerville Old Face" panose="02020602080505020303" pitchFamily="18" charset="0"/>
              </a:rPr>
              <a:t>Editing: Thomas Burkert</a:t>
            </a:r>
          </a:p>
          <a:p>
            <a:pPr marL="0" indent="0" algn="ctr">
              <a:buNone/>
            </a:pPr>
            <a:r>
              <a:rPr lang="en-US" sz="1800" dirty="0">
                <a:solidFill>
                  <a:srgbClr val="002060"/>
                </a:solidFill>
                <a:latin typeface="Baskerville Old Face" panose="02020602080505020303" pitchFamily="18" charset="0"/>
              </a:rPr>
              <a:t>Proofreading: Brian </a:t>
            </a:r>
            <a:r>
              <a:rPr lang="en-US" sz="1800" dirty="0" smtClean="0">
                <a:solidFill>
                  <a:srgbClr val="002060"/>
                </a:solidFill>
                <a:latin typeface="Baskerville Old Face" panose="02020602080505020303" pitchFamily="18" charset="0"/>
              </a:rPr>
              <a:t>Goessling</a:t>
            </a:r>
            <a:r>
              <a:rPr lang="en-US" sz="1800" dirty="0">
                <a:solidFill>
                  <a:srgbClr val="002060"/>
                </a:solidFill>
                <a:latin typeface="Baskerville Old Face" panose="02020602080505020303" pitchFamily="18" charset="0"/>
              </a:rPr>
              <a:t> </a:t>
            </a:r>
            <a:endParaRPr lang="en-US" sz="1800" dirty="0" smtClean="0">
              <a:solidFill>
                <a:srgbClr val="002060"/>
              </a:solidFill>
              <a:latin typeface="Baskerville Old Face" panose="02020602080505020303" pitchFamily="18" charset="0"/>
            </a:endParaRPr>
          </a:p>
          <a:p>
            <a:pPr marL="0" indent="0" algn="ctr">
              <a:buNone/>
            </a:pPr>
            <a:r>
              <a:rPr lang="en-US" sz="1800" dirty="0" smtClean="0">
                <a:solidFill>
                  <a:srgbClr val="002060"/>
                </a:solidFill>
                <a:latin typeface="Baskerville Old Face" panose="02020602080505020303" pitchFamily="18" charset="0"/>
              </a:rPr>
              <a:t>Concept</a:t>
            </a:r>
            <a:r>
              <a:rPr lang="en-US" sz="1800" dirty="0">
                <a:solidFill>
                  <a:srgbClr val="002060"/>
                </a:solidFill>
                <a:latin typeface="Baskerville Old Face" panose="02020602080505020303" pitchFamily="18" charset="0"/>
              </a:rPr>
              <a:t>: </a:t>
            </a:r>
            <a:r>
              <a:rPr lang="en-US" sz="1800" dirty="0" smtClean="0">
                <a:solidFill>
                  <a:srgbClr val="002060"/>
                </a:solidFill>
                <a:latin typeface="Baskerville Old Face" panose="02020602080505020303" pitchFamily="18" charset="0"/>
              </a:rPr>
              <a:t>Sven Lennartz</a:t>
            </a:r>
            <a:r>
              <a:rPr lang="en-US" sz="1800" dirty="0">
                <a:solidFill>
                  <a:srgbClr val="002060"/>
                </a:solidFill>
                <a:latin typeface="Baskerville Old Face" panose="02020602080505020303" pitchFamily="18" charset="0"/>
              </a:rPr>
              <a:t>, Vitaly </a:t>
            </a:r>
            <a:r>
              <a:rPr lang="en-US" sz="1800" dirty="0" smtClean="0">
                <a:solidFill>
                  <a:srgbClr val="002060"/>
                </a:solidFill>
                <a:latin typeface="Baskerville Old Face" panose="02020602080505020303" pitchFamily="18" charset="0"/>
              </a:rPr>
              <a:t>Friedman </a:t>
            </a:r>
            <a:endParaRPr lang="en-US" sz="1800" dirty="0">
              <a:solidFill>
                <a:srgbClr val="002060"/>
              </a:solidFill>
              <a:latin typeface="Baskerville Old Face" panose="02020602080505020303" pitchFamily="18" charset="0"/>
            </a:endParaRPr>
          </a:p>
          <a:p>
            <a:pPr marL="0" indent="0" algn="ctr">
              <a:lnSpc>
                <a:spcPct val="160000"/>
              </a:lnSpc>
              <a:buNone/>
            </a:pPr>
            <a:r>
              <a:rPr lang="en-US" sz="1800" dirty="0" smtClean="0">
                <a:solidFill>
                  <a:srgbClr val="002060"/>
                </a:solidFill>
                <a:latin typeface="Baskerville Old Face" panose="02020602080505020303" pitchFamily="18" charset="0"/>
              </a:rPr>
              <a:t>Founded </a:t>
            </a:r>
            <a:r>
              <a:rPr lang="en-US" sz="1800" dirty="0">
                <a:solidFill>
                  <a:srgbClr val="002060"/>
                </a:solidFill>
                <a:latin typeface="Baskerville Old Face" panose="02020602080505020303" pitchFamily="18" charset="0"/>
              </a:rPr>
              <a:t>in September 2006, Smashing Magazine delivers useful </a:t>
            </a:r>
            <a:r>
              <a:rPr lang="en-US" sz="1800" dirty="0" smtClean="0">
                <a:solidFill>
                  <a:srgbClr val="002060"/>
                </a:solidFill>
                <a:latin typeface="Baskerville Old Face" panose="02020602080505020303" pitchFamily="18" charset="0"/>
              </a:rPr>
              <a:t>and innovative </a:t>
            </a:r>
            <a:r>
              <a:rPr lang="en-US" sz="1800" dirty="0">
                <a:solidFill>
                  <a:srgbClr val="002060"/>
                </a:solidFill>
                <a:latin typeface="Baskerville Old Face" panose="02020602080505020303" pitchFamily="18" charset="0"/>
              </a:rPr>
              <a:t>information to Web designers and developers. </a:t>
            </a:r>
            <a:r>
              <a:rPr lang="en-US" sz="1800" dirty="0" smtClean="0">
                <a:solidFill>
                  <a:srgbClr val="002060"/>
                </a:solidFill>
                <a:latin typeface="Baskerville Old Face" panose="02020602080505020303" pitchFamily="18" charset="0"/>
              </a:rPr>
              <a:t>Smashing Magazine </a:t>
            </a:r>
            <a:r>
              <a:rPr lang="en-US" sz="1800" dirty="0">
                <a:solidFill>
                  <a:srgbClr val="002060"/>
                </a:solidFill>
                <a:latin typeface="Baskerville Old Face" panose="02020602080505020303" pitchFamily="18" charset="0"/>
              </a:rPr>
              <a:t>is a well-respected international online publication </a:t>
            </a:r>
            <a:r>
              <a:rPr lang="en-US" sz="1800" dirty="0" smtClean="0">
                <a:solidFill>
                  <a:srgbClr val="002060"/>
                </a:solidFill>
                <a:latin typeface="Baskerville Old Face" panose="02020602080505020303" pitchFamily="18" charset="0"/>
              </a:rPr>
              <a:t>for professional </a:t>
            </a:r>
            <a:r>
              <a:rPr lang="en-US" sz="1800" dirty="0">
                <a:solidFill>
                  <a:srgbClr val="002060"/>
                </a:solidFill>
                <a:latin typeface="Baskerville Old Face" panose="02020602080505020303" pitchFamily="18" charset="0"/>
              </a:rPr>
              <a:t>Web designers and developers. Our main goal is to </a:t>
            </a:r>
            <a:r>
              <a:rPr lang="en-US" sz="1800" dirty="0" smtClean="0">
                <a:solidFill>
                  <a:srgbClr val="002060"/>
                </a:solidFill>
                <a:latin typeface="Baskerville Old Face" panose="02020602080505020303" pitchFamily="18" charset="0"/>
              </a:rPr>
              <a:t>support the </a:t>
            </a:r>
            <a:r>
              <a:rPr lang="en-US" sz="1800" dirty="0">
                <a:solidFill>
                  <a:srgbClr val="002060"/>
                </a:solidFill>
                <a:latin typeface="Baskerville Old Face" panose="02020602080505020303" pitchFamily="18" charset="0"/>
              </a:rPr>
              <a:t>Web design community with useful and valuable articles and </a:t>
            </a:r>
            <a:r>
              <a:rPr lang="en-US" sz="1800" dirty="0" smtClean="0">
                <a:solidFill>
                  <a:srgbClr val="002060"/>
                </a:solidFill>
                <a:latin typeface="Baskerville Old Face" panose="02020602080505020303" pitchFamily="18" charset="0"/>
              </a:rPr>
              <a:t>resources, written </a:t>
            </a:r>
            <a:r>
              <a:rPr lang="en-US" sz="1800" dirty="0">
                <a:solidFill>
                  <a:srgbClr val="002060"/>
                </a:solidFill>
                <a:latin typeface="Baskerville Old Face" panose="02020602080505020303" pitchFamily="18" charset="0"/>
              </a:rPr>
              <a:t>and created by experienced designers and developers.</a:t>
            </a:r>
          </a:p>
        </p:txBody>
      </p:sp>
      <p:pic>
        <p:nvPicPr>
          <p:cNvPr id="4" name="Picture 3"/>
          <p:cNvPicPr>
            <a:picLocks noChangeAspect="1"/>
          </p:cNvPicPr>
          <p:nvPr/>
        </p:nvPicPr>
        <p:blipFill rotWithShape="1">
          <a:blip r:embed="rId2"/>
          <a:srcRect l="29558" t="17548" r="48198" b="31490"/>
          <a:stretch/>
        </p:blipFill>
        <p:spPr>
          <a:xfrm>
            <a:off x="6457070" y="168812"/>
            <a:ext cx="5486401" cy="6527410"/>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2</a:t>
            </a:fld>
            <a:endParaRPr lang="en-US"/>
          </a:p>
        </p:txBody>
      </p:sp>
    </p:spTree>
    <p:extLst>
      <p:ext uri="{BB962C8B-B14F-4D97-AF65-F5344CB8AC3E}">
        <p14:creationId xmlns:p14="http://schemas.microsoft.com/office/powerpoint/2010/main" val="30322132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Slide Number Placeholder 1"/>
          <p:cNvSpPr>
            <a:spLocks noGrp="1"/>
          </p:cNvSpPr>
          <p:nvPr>
            <p:ph type="sldNum" sz="quarter" idx="12"/>
          </p:nvPr>
        </p:nvSpPr>
        <p:spPr/>
        <p:txBody>
          <a:bodyPr/>
          <a:lstStyle/>
          <a:p>
            <a:fld id="{F056BA15-7453-4EEC-86B0-1BE5C36F20C3}" type="slidenum">
              <a:rPr lang="en-US" smtClean="0"/>
              <a:t>20</a:t>
            </a:fld>
            <a:endParaRPr lang="en-US"/>
          </a:p>
        </p:txBody>
      </p:sp>
    </p:spTree>
    <p:extLst>
      <p:ext uri="{BB962C8B-B14F-4D97-AF65-F5344CB8AC3E}">
        <p14:creationId xmlns:p14="http://schemas.microsoft.com/office/powerpoint/2010/main" val="24936580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166" y="365125"/>
            <a:ext cx="5697416" cy="5979404"/>
          </a:xfrm>
        </p:spPr>
        <p:txBody>
          <a:bodyPr>
            <a:noAutofit/>
          </a:bodyPr>
          <a:lstStyle/>
          <a:p>
            <a:r>
              <a:rPr lang="en-US" sz="3200" dirty="0" smtClean="0">
                <a:solidFill>
                  <a:srgbClr val="002060"/>
                </a:solidFill>
                <a:latin typeface="Baskerville Old Face" panose="02020602080505020303" pitchFamily="18" charset="0"/>
              </a:rPr>
              <a:t>The Essential Techniques and tools that will help you implement these important characteristics on your CSS-based web pages:</a:t>
            </a:r>
            <a:endParaRPr lang="en-US" sz="3200"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58597" y="365125"/>
            <a:ext cx="5560668" cy="6077878"/>
          </a:xfrm>
        </p:spPr>
      </p:pic>
      <p:sp>
        <p:nvSpPr>
          <p:cNvPr id="3" name="Slide Number Placeholder 2"/>
          <p:cNvSpPr>
            <a:spLocks noGrp="1"/>
          </p:cNvSpPr>
          <p:nvPr>
            <p:ph type="sldNum" sz="quarter" idx="12"/>
          </p:nvPr>
        </p:nvSpPr>
        <p:spPr/>
        <p:txBody>
          <a:bodyPr/>
          <a:lstStyle/>
          <a:p>
            <a:fld id="{F056BA15-7453-4EEC-86B0-1BE5C36F20C3}" type="slidenum">
              <a:rPr lang="en-US" smtClean="0"/>
              <a:t>21</a:t>
            </a:fld>
            <a:endParaRPr lang="en-US"/>
          </a:p>
        </p:txBody>
      </p:sp>
    </p:spTree>
    <p:extLst>
      <p:ext uri="{BB962C8B-B14F-4D97-AF65-F5344CB8AC3E}">
        <p14:creationId xmlns:p14="http://schemas.microsoft.com/office/powerpoint/2010/main" val="3866325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Baskerville Old Face" panose="02020602080505020303" pitchFamily="18" charset="0"/>
              </a:rPr>
              <a:t>CSS </a:t>
            </a:r>
            <a:r>
              <a:rPr lang="en-US" b="1" dirty="0">
                <a:solidFill>
                  <a:srgbClr val="002060"/>
                </a:solidFill>
                <a:latin typeface="Baskerville Old Face" panose="02020602080505020303" pitchFamily="18" charset="0"/>
              </a:rPr>
              <a:t>V</a:t>
            </a:r>
            <a:r>
              <a:rPr lang="en-US" b="1" dirty="0" smtClean="0">
                <a:solidFill>
                  <a:srgbClr val="002060"/>
                </a:solidFill>
                <a:latin typeface="Baskerville Old Face" panose="02020602080505020303" pitchFamily="18" charset="0"/>
              </a:rPr>
              <a:t>isual </a:t>
            </a:r>
            <a:r>
              <a:rPr lang="en-US" b="1" dirty="0">
                <a:solidFill>
                  <a:srgbClr val="002060"/>
                </a:solidFill>
                <a:latin typeface="Baskerville Old Face" panose="02020602080505020303" pitchFamily="18" charset="0"/>
              </a:rPr>
              <a:t>E</a:t>
            </a:r>
            <a:r>
              <a:rPr lang="en-US" b="1" dirty="0" smtClean="0">
                <a:solidFill>
                  <a:srgbClr val="002060"/>
                </a:solidFill>
                <a:latin typeface="Baskerville Old Face" panose="02020602080505020303" pitchFamily="18" charset="0"/>
              </a:rPr>
              <a:t>ffects</a:t>
            </a:r>
            <a:endParaRPr lang="en-US" b="1"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722" t="30276" r="6310" b="21315"/>
          <a:stretch/>
        </p:blipFill>
        <p:spPr>
          <a:xfrm>
            <a:off x="7413674" y="801224"/>
            <a:ext cx="4210504" cy="299961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38" y="1983544"/>
            <a:ext cx="6298186" cy="4200890"/>
          </a:xfrm>
          <a:prstGeom prst="rect">
            <a:avLst/>
          </a:prstGeom>
        </p:spPr>
      </p:pic>
      <p:sp>
        <p:nvSpPr>
          <p:cNvPr id="3" name="Slide Number Placeholder 2"/>
          <p:cNvSpPr>
            <a:spLocks noGrp="1"/>
          </p:cNvSpPr>
          <p:nvPr>
            <p:ph type="sldNum" sz="quarter" idx="12"/>
          </p:nvPr>
        </p:nvSpPr>
        <p:spPr/>
        <p:txBody>
          <a:bodyPr/>
          <a:lstStyle/>
          <a:p>
            <a:fld id="{F056BA15-7453-4EEC-86B0-1BE5C36F20C3}" type="slidenum">
              <a:rPr lang="en-US" smtClean="0"/>
              <a:t>22</a:t>
            </a:fld>
            <a:endParaRPr lang="en-US"/>
          </a:p>
        </p:txBody>
      </p:sp>
    </p:spTree>
    <p:extLst>
      <p:ext uri="{BB962C8B-B14F-4D97-AF65-F5344CB8AC3E}">
        <p14:creationId xmlns:p14="http://schemas.microsoft.com/office/powerpoint/2010/main" val="1771873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9317"/>
            <a:ext cx="10515600" cy="5487646"/>
          </a:xfrm>
        </p:spPr>
        <p:txBody>
          <a:bodyPr>
            <a:normAutofit/>
          </a:bodyPr>
          <a:lstStyle/>
          <a:p>
            <a:r>
              <a:rPr lang="en-US" sz="2200" dirty="0">
                <a:solidFill>
                  <a:srgbClr val="00B0F0"/>
                </a:solidFill>
                <a:latin typeface="Baskerville Old Face" panose="02020602080505020303" pitchFamily="18" charset="0"/>
              </a:rPr>
              <a:t>Semi-transparent </a:t>
            </a:r>
            <a:r>
              <a:rPr lang="en-US" sz="2200" dirty="0" smtClean="0">
                <a:solidFill>
                  <a:srgbClr val="00B0F0"/>
                </a:solidFill>
                <a:latin typeface="Baskerville Old Face" panose="02020602080505020303" pitchFamily="18" charset="0"/>
              </a:rPr>
              <a:t>Color:</a:t>
            </a:r>
            <a:r>
              <a:rPr lang="en-US" sz="2200" dirty="0" smtClean="0">
                <a:latin typeface="Baskerville Old Face" panose="02020602080505020303" pitchFamily="18" charset="0"/>
              </a:rPr>
              <a:t> </a:t>
            </a:r>
            <a:r>
              <a:rPr lang="en-US" sz="2200" dirty="0">
                <a:latin typeface="Baskerville Old Face" panose="02020602080505020303" pitchFamily="18" charset="0"/>
              </a:rPr>
              <a:t>RGBA allows you to specify a color by not only setting the values of </a:t>
            </a:r>
            <a:r>
              <a:rPr lang="en-US" sz="2200" dirty="0" smtClean="0">
                <a:latin typeface="Baskerville Old Face" panose="02020602080505020303" pitchFamily="18" charset="0"/>
              </a:rPr>
              <a:t>red, green</a:t>
            </a:r>
            <a:r>
              <a:rPr lang="en-US" sz="2200" dirty="0">
                <a:latin typeface="Baskerville Old Face" panose="02020602080505020303" pitchFamily="18" charset="0"/>
              </a:rPr>
              <a:t>, and blue that it’s comprised of, but also the level of opacity it </a:t>
            </a:r>
            <a:r>
              <a:rPr lang="en-US" sz="2200" dirty="0" smtClean="0">
                <a:latin typeface="Baskerville Old Face" panose="02020602080505020303" pitchFamily="18" charset="0"/>
              </a:rPr>
              <a:t>should have.</a:t>
            </a:r>
          </a:p>
          <a:p>
            <a:r>
              <a:rPr lang="en-US" sz="2200" dirty="0">
                <a:solidFill>
                  <a:srgbClr val="00B0F0"/>
                </a:solidFill>
                <a:latin typeface="Baskerville Old Face" panose="02020602080505020303" pitchFamily="18" charset="0"/>
              </a:rPr>
              <a:t>Styling Backgrounds and </a:t>
            </a:r>
            <a:r>
              <a:rPr lang="en-US" sz="2200" dirty="0" smtClean="0">
                <a:solidFill>
                  <a:srgbClr val="00B0F0"/>
                </a:solidFill>
                <a:latin typeface="Baskerville Old Face" panose="02020602080505020303" pitchFamily="18" charset="0"/>
              </a:rPr>
              <a:t>Borders:</a:t>
            </a:r>
            <a:r>
              <a:rPr lang="en-US" sz="2200" dirty="0" smtClean="0">
                <a:latin typeface="Baskerville Old Face" panose="02020602080505020303" pitchFamily="18" charset="0"/>
              </a:rPr>
              <a:t> CSS3 </a:t>
            </a:r>
            <a:r>
              <a:rPr lang="en-US" sz="2200" dirty="0">
                <a:latin typeface="Baskerville Old Face" panose="02020602080505020303" pitchFamily="18" charset="0"/>
              </a:rPr>
              <a:t>offers </a:t>
            </a:r>
            <a:r>
              <a:rPr lang="en-US" sz="2200" dirty="0" smtClean="0">
                <a:latin typeface="Baskerville Old Face" panose="02020602080505020303" pitchFamily="18" charset="0"/>
              </a:rPr>
              <a:t>new </a:t>
            </a:r>
            <a:r>
              <a:rPr lang="en-US" sz="2200" dirty="0">
                <a:latin typeface="Baskerville Old Face" panose="02020602080505020303" pitchFamily="18" charset="0"/>
              </a:rPr>
              <a:t>ways to style backgrounds and </a:t>
            </a:r>
            <a:r>
              <a:rPr lang="en-US" sz="2200" dirty="0" smtClean="0">
                <a:latin typeface="Baskerville Old Face" panose="02020602080505020303" pitchFamily="18" charset="0"/>
              </a:rPr>
              <a:t>borders, often </a:t>
            </a:r>
            <a:r>
              <a:rPr lang="en-US" sz="2200" dirty="0">
                <a:latin typeface="Baskerville Old Face" panose="02020602080505020303" pitchFamily="18" charset="0"/>
              </a:rPr>
              <a:t>without having to use images or add extra divs</a:t>
            </a:r>
            <a:r>
              <a:rPr lang="en-US" sz="2200" dirty="0" smtClean="0">
                <a:latin typeface="Baskerville Old Face" panose="02020602080505020303" pitchFamily="18" charset="0"/>
              </a:rPr>
              <a:t>.</a:t>
            </a:r>
          </a:p>
          <a:p>
            <a:pPr marL="914400" lvl="1" indent="-457200">
              <a:buFont typeface="+mj-lt"/>
              <a:buAutoNum type="arabicPeriod"/>
            </a:pPr>
            <a:r>
              <a:rPr lang="en-US" sz="2200" dirty="0" smtClean="0">
                <a:latin typeface="Baskerville Old Face" panose="02020602080505020303" pitchFamily="18" charset="0"/>
              </a:rPr>
              <a:t>Multiple </a:t>
            </a:r>
            <a:r>
              <a:rPr lang="en-US" sz="2200" dirty="0">
                <a:latin typeface="Baskerville Old Face" panose="02020602080505020303" pitchFamily="18" charset="0"/>
              </a:rPr>
              <a:t>backgrounds on a single </a:t>
            </a:r>
            <a:r>
              <a:rPr lang="en-US" sz="2200" dirty="0" smtClean="0">
                <a:latin typeface="Baskerville Old Face" panose="02020602080505020303" pitchFamily="18" charset="0"/>
              </a:rPr>
              <a:t>element</a:t>
            </a:r>
          </a:p>
          <a:p>
            <a:pPr marL="914400" lvl="1" indent="-457200">
              <a:buFont typeface="+mj-lt"/>
              <a:buAutoNum type="arabicPeriod"/>
            </a:pPr>
            <a:r>
              <a:rPr lang="en-US" sz="2200" dirty="0">
                <a:latin typeface="Baskerville Old Face" panose="02020602080505020303" pitchFamily="18" charset="0"/>
              </a:rPr>
              <a:t>More control over where backgrounds are </a:t>
            </a:r>
            <a:r>
              <a:rPr lang="en-US" sz="2200" dirty="0" smtClean="0">
                <a:latin typeface="Baskerville Old Face" panose="02020602080505020303" pitchFamily="18" charset="0"/>
              </a:rPr>
              <a:t>placed: </a:t>
            </a:r>
          </a:p>
          <a:p>
            <a:pPr marL="914400" lvl="1" indent="-457200">
              <a:buFont typeface="+mj-lt"/>
              <a:buAutoNum type="arabicPeriod"/>
            </a:pPr>
            <a:r>
              <a:rPr lang="en-US" sz="2200" dirty="0" smtClean="0">
                <a:latin typeface="Baskerville Old Face" panose="02020602080505020303" pitchFamily="18" charset="0"/>
              </a:rPr>
              <a:t>More </a:t>
            </a:r>
            <a:r>
              <a:rPr lang="en-US" sz="2200" dirty="0">
                <a:latin typeface="Baskerville Old Face" panose="02020602080505020303" pitchFamily="18" charset="0"/>
              </a:rPr>
              <a:t>control over where backgrounds are placed: W</a:t>
            </a:r>
            <a:r>
              <a:rPr lang="en-US" sz="2200" dirty="0" smtClean="0">
                <a:latin typeface="Baskerville Old Face" panose="02020602080505020303" pitchFamily="18" charset="0"/>
              </a:rPr>
              <a:t>ith new background-clip </a:t>
            </a:r>
            <a:r>
              <a:rPr lang="en-US" sz="2200" dirty="0">
                <a:latin typeface="Baskerville Old Face" panose="02020602080505020303" pitchFamily="18" charset="0"/>
              </a:rPr>
              <a:t>and </a:t>
            </a:r>
            <a:r>
              <a:rPr lang="en-US" sz="2200" dirty="0" smtClean="0">
                <a:latin typeface="Baskerville Old Face" panose="02020602080505020303" pitchFamily="18" charset="0"/>
              </a:rPr>
              <a:t>background-origin.</a:t>
            </a:r>
          </a:p>
          <a:p>
            <a:pPr marL="914400" lvl="1" indent="-457200">
              <a:buFont typeface="+mj-lt"/>
              <a:buAutoNum type="arabicPeriod"/>
            </a:pPr>
            <a:r>
              <a:rPr lang="en-US" sz="2200" dirty="0" smtClean="0">
                <a:latin typeface="Baskerville Old Face" panose="02020602080505020303" pitchFamily="18" charset="0"/>
              </a:rPr>
              <a:t>Background </a:t>
            </a:r>
            <a:r>
              <a:rPr lang="en-US" sz="2200" dirty="0">
                <a:latin typeface="Baskerville Old Face" panose="02020602080505020303" pitchFamily="18" charset="0"/>
              </a:rPr>
              <a:t>sizing: You can scale background images using the </a:t>
            </a:r>
            <a:r>
              <a:rPr lang="en-US" sz="2200" dirty="0" smtClean="0">
                <a:latin typeface="Baskerville Old Face" panose="02020602080505020303" pitchFamily="18" charset="0"/>
              </a:rPr>
              <a:t>new background-size property.</a:t>
            </a:r>
          </a:p>
          <a:p>
            <a:pPr marL="914400" lvl="1" indent="-457200">
              <a:buFont typeface="+mj-lt"/>
              <a:buAutoNum type="arabicPeriod"/>
            </a:pPr>
            <a:r>
              <a:rPr lang="en-US" sz="2200" dirty="0" smtClean="0">
                <a:latin typeface="Baskerville Old Face" panose="02020602080505020303" pitchFamily="18" charset="0"/>
              </a:rPr>
              <a:t>Gradients</a:t>
            </a:r>
          </a:p>
          <a:p>
            <a:pPr marL="914400" lvl="1" indent="-457200">
              <a:buFont typeface="+mj-lt"/>
              <a:buAutoNum type="arabicPeriod"/>
            </a:pPr>
            <a:r>
              <a:rPr lang="en-US" sz="2200" dirty="0">
                <a:latin typeface="Baskerville Old Face" panose="02020602080505020303" pitchFamily="18" charset="0"/>
              </a:rPr>
              <a:t>Rounded corners: Use the </a:t>
            </a:r>
            <a:r>
              <a:rPr lang="en-US" sz="2200" dirty="0" smtClean="0">
                <a:latin typeface="Baskerville Old Face" panose="02020602080505020303" pitchFamily="18" charset="0"/>
              </a:rPr>
              <a:t>border-radius-property</a:t>
            </a:r>
          </a:p>
          <a:p>
            <a:pPr marL="914400" lvl="1" indent="-457200">
              <a:buFont typeface="+mj-lt"/>
              <a:buAutoNum type="arabicPeriod"/>
            </a:pPr>
            <a:r>
              <a:rPr lang="en-US" sz="2200" dirty="0">
                <a:latin typeface="Baskerville Old Face" panose="02020602080505020303" pitchFamily="18" charset="0"/>
              </a:rPr>
              <a:t>Images for </a:t>
            </a:r>
            <a:r>
              <a:rPr lang="en-US" sz="2200" dirty="0" smtClean="0">
                <a:latin typeface="Baskerville Old Face" panose="02020602080505020303" pitchFamily="18" charset="0"/>
              </a:rPr>
              <a:t>borders: Using </a:t>
            </a:r>
            <a:r>
              <a:rPr lang="en-US" sz="2200" dirty="0">
                <a:latin typeface="Baskerville Old Face" panose="02020602080505020303" pitchFamily="18" charset="0"/>
              </a:rPr>
              <a:t>the new border-image property</a:t>
            </a:r>
          </a:p>
        </p:txBody>
      </p:sp>
      <p:sp>
        <p:nvSpPr>
          <p:cNvPr id="2" name="Slide Number Placeholder 1"/>
          <p:cNvSpPr>
            <a:spLocks noGrp="1"/>
          </p:cNvSpPr>
          <p:nvPr>
            <p:ph type="sldNum" sz="quarter" idx="12"/>
          </p:nvPr>
        </p:nvSpPr>
        <p:spPr/>
        <p:txBody>
          <a:bodyPr/>
          <a:lstStyle/>
          <a:p>
            <a:fld id="{F056BA15-7453-4EEC-86B0-1BE5C36F20C3}" type="slidenum">
              <a:rPr lang="en-US" smtClean="0"/>
              <a:t>23</a:t>
            </a:fld>
            <a:endParaRPr lang="en-US"/>
          </a:p>
        </p:txBody>
      </p:sp>
    </p:spTree>
    <p:extLst>
      <p:ext uri="{BB962C8B-B14F-4D97-AF65-F5344CB8AC3E}">
        <p14:creationId xmlns:p14="http://schemas.microsoft.com/office/powerpoint/2010/main" val="2699730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Baskerville Old Face" panose="02020602080505020303" pitchFamily="18" charset="0"/>
              </a:rPr>
              <a:t>CSS3 </a:t>
            </a:r>
            <a:r>
              <a:rPr lang="en-US" b="1" dirty="0">
                <a:solidFill>
                  <a:srgbClr val="002060"/>
                </a:solidFill>
                <a:latin typeface="Baskerville Old Face" panose="02020602080505020303" pitchFamily="18" charset="0"/>
              </a:rPr>
              <a:t>U</a:t>
            </a:r>
            <a:r>
              <a:rPr lang="en-US" b="1" dirty="0" smtClean="0">
                <a:solidFill>
                  <a:srgbClr val="002060"/>
                </a:solidFill>
                <a:latin typeface="Baskerville Old Face" panose="02020602080505020303" pitchFamily="18" charset="0"/>
              </a:rPr>
              <a:t>sability / Readability </a:t>
            </a:r>
            <a:r>
              <a:rPr lang="en-US" b="1" dirty="0">
                <a:solidFill>
                  <a:srgbClr val="002060"/>
                </a:solidFill>
                <a:latin typeface="Baskerville Old Face" panose="02020602080505020303" pitchFamily="18" charset="0"/>
              </a:rPr>
              <a:t>Enhancements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05243"/>
            <a:ext cx="10515600" cy="4951828"/>
          </a:xfrm>
        </p:spPr>
      </p:pic>
      <p:sp>
        <p:nvSpPr>
          <p:cNvPr id="3" name="Slide Number Placeholder 2"/>
          <p:cNvSpPr>
            <a:spLocks noGrp="1"/>
          </p:cNvSpPr>
          <p:nvPr>
            <p:ph type="sldNum" sz="quarter" idx="12"/>
          </p:nvPr>
        </p:nvSpPr>
        <p:spPr/>
        <p:txBody>
          <a:bodyPr/>
          <a:lstStyle/>
          <a:p>
            <a:fld id="{F056BA15-7453-4EEC-86B0-1BE5C36F20C3}" type="slidenum">
              <a:rPr lang="en-US" smtClean="0"/>
              <a:t>24</a:t>
            </a:fld>
            <a:endParaRPr lang="en-US"/>
          </a:p>
        </p:txBody>
      </p:sp>
    </p:spTree>
    <p:extLst>
      <p:ext uri="{BB962C8B-B14F-4D97-AF65-F5344CB8AC3E}">
        <p14:creationId xmlns:p14="http://schemas.microsoft.com/office/powerpoint/2010/main" val="367433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4911"/>
            <a:ext cx="10515600" cy="5572052"/>
          </a:xfrm>
        </p:spPr>
        <p:txBody>
          <a:bodyPr>
            <a:normAutofit/>
          </a:bodyPr>
          <a:lstStyle/>
          <a:p>
            <a:r>
              <a:rPr lang="en-US" sz="2400" b="1" dirty="0">
                <a:solidFill>
                  <a:srgbClr val="00B0F0"/>
                </a:solidFill>
                <a:latin typeface="Baskerville Old Face" panose="02020602080505020303" pitchFamily="18" charset="0"/>
              </a:rPr>
              <a:t>Creating Multiple Columns of </a:t>
            </a:r>
            <a:r>
              <a:rPr lang="en-US" sz="2400" b="1" dirty="0" smtClean="0">
                <a:solidFill>
                  <a:srgbClr val="00B0F0"/>
                </a:solidFill>
                <a:latin typeface="Baskerville Old Face" panose="02020602080505020303" pitchFamily="18" charset="0"/>
              </a:rPr>
              <a:t>Text</a:t>
            </a:r>
            <a:r>
              <a:rPr lang="en-US" sz="2400" b="1" dirty="0" smtClean="0">
                <a:latin typeface="Baskerville Old Face" panose="02020602080505020303" pitchFamily="18" charset="0"/>
              </a:rPr>
              <a:t>: </a:t>
            </a:r>
            <a:r>
              <a:rPr lang="en-US" sz="2400" dirty="0" smtClean="0">
                <a:latin typeface="Baskerville Old Face" panose="02020602080505020303" pitchFamily="18" charset="0"/>
              </a:rPr>
              <a:t>Some </a:t>
            </a:r>
            <a:r>
              <a:rPr lang="en-US" sz="2400" dirty="0">
                <a:latin typeface="Baskerville Old Face" panose="02020602080505020303" pitchFamily="18" charset="0"/>
              </a:rPr>
              <a:t>pieces of text are more readable in narrow, side-by-side </a:t>
            </a:r>
            <a:r>
              <a:rPr lang="en-US" sz="2400" dirty="0" smtClean="0">
                <a:latin typeface="Baskerville Old Face" panose="02020602080505020303" pitchFamily="18" charset="0"/>
              </a:rPr>
              <a:t>columns, similar </a:t>
            </a:r>
            <a:r>
              <a:rPr lang="en-US" sz="2400" dirty="0">
                <a:latin typeface="Baskerville Old Face" panose="02020602080505020303" pitchFamily="18" charset="0"/>
              </a:rPr>
              <a:t>to traditional newspaper layout. You can tell the browser to </a:t>
            </a:r>
            <a:r>
              <a:rPr lang="en-US" sz="2400" dirty="0" smtClean="0">
                <a:latin typeface="Baskerville Old Face" panose="02020602080505020303" pitchFamily="18" charset="0"/>
              </a:rPr>
              <a:t>arrange your </a:t>
            </a:r>
            <a:r>
              <a:rPr lang="en-US" sz="2400" dirty="0">
                <a:latin typeface="Baskerville Old Face" panose="02020602080505020303" pitchFamily="18" charset="0"/>
              </a:rPr>
              <a:t>text into columns by either defining a width for each column (</a:t>
            </a:r>
            <a:r>
              <a:rPr lang="en-US" sz="2400" dirty="0" smtClean="0">
                <a:latin typeface="Baskerville Old Face" panose="02020602080505020303" pitchFamily="18" charset="0"/>
              </a:rPr>
              <a:t>the column-width </a:t>
            </a:r>
            <a:r>
              <a:rPr lang="en-US" sz="2400" dirty="0">
                <a:latin typeface="Baskerville Old Face" panose="02020602080505020303" pitchFamily="18" charset="0"/>
              </a:rPr>
              <a:t>property) or by defining a number of columns (</a:t>
            </a:r>
            <a:r>
              <a:rPr lang="en-US" sz="2400" dirty="0" smtClean="0">
                <a:latin typeface="Baskerville Old Face" panose="02020602080505020303" pitchFamily="18" charset="0"/>
              </a:rPr>
              <a:t>the column-count </a:t>
            </a:r>
            <a:r>
              <a:rPr lang="en-US" sz="2400" dirty="0">
                <a:latin typeface="Baskerville Old Face" panose="02020602080505020303" pitchFamily="18" charset="0"/>
              </a:rPr>
              <a:t>property</a:t>
            </a:r>
            <a:r>
              <a:rPr lang="en-US" sz="2400" dirty="0" smtClean="0">
                <a:latin typeface="Baskerville Old Face" panose="02020602080505020303" pitchFamily="18" charset="0"/>
              </a:rPr>
              <a:t>).</a:t>
            </a:r>
          </a:p>
          <a:p>
            <a:pPr marL="0" indent="0">
              <a:buNone/>
            </a:pPr>
            <a:endParaRPr lang="en-US" sz="2400" dirty="0" smtClean="0">
              <a:latin typeface="Baskerville Old Face" panose="02020602080505020303" pitchFamily="18" charset="0"/>
            </a:endParaRPr>
          </a:p>
          <a:p>
            <a:r>
              <a:rPr lang="en-US" sz="2400" b="1" dirty="0">
                <a:solidFill>
                  <a:srgbClr val="00B0F0"/>
                </a:solidFill>
                <a:latin typeface="Baskerville Old Face" panose="02020602080505020303" pitchFamily="18" charset="0"/>
              </a:rPr>
              <a:t>Controlling Text Wrapping and </a:t>
            </a:r>
            <a:r>
              <a:rPr lang="en-US" sz="2400" b="1" dirty="0" smtClean="0">
                <a:solidFill>
                  <a:srgbClr val="00B0F0"/>
                </a:solidFill>
                <a:latin typeface="Baskerville Old Face" panose="02020602080505020303" pitchFamily="18" charset="0"/>
              </a:rPr>
              <a:t>Breaking</a:t>
            </a:r>
            <a:r>
              <a:rPr lang="en-US" sz="2400" b="1" dirty="0" smtClean="0">
                <a:latin typeface="Baskerville Old Face" panose="02020602080505020303" pitchFamily="18" charset="0"/>
              </a:rPr>
              <a:t>: </a:t>
            </a:r>
            <a:r>
              <a:rPr lang="en-US" sz="2400" dirty="0" smtClean="0">
                <a:latin typeface="Baskerville Old Face" panose="02020602080505020303" pitchFamily="18" charset="0"/>
              </a:rPr>
              <a:t>CSS3 </a:t>
            </a:r>
            <a:r>
              <a:rPr lang="en-US" sz="2400" dirty="0">
                <a:latin typeface="Baskerville Old Face" panose="02020602080505020303" pitchFamily="18" charset="0"/>
              </a:rPr>
              <a:t>gives you more control over how blocks of text and individual </a:t>
            </a:r>
            <a:r>
              <a:rPr lang="en-US" sz="2400" dirty="0" smtClean="0">
                <a:latin typeface="Baskerville Old Face" panose="02020602080505020303" pitchFamily="18" charset="0"/>
              </a:rPr>
              <a:t>words break </a:t>
            </a:r>
            <a:r>
              <a:rPr lang="en-US" sz="2400" dirty="0">
                <a:latin typeface="Baskerville Old Face" panose="02020602080505020303" pitchFamily="18" charset="0"/>
              </a:rPr>
              <a:t>and </a:t>
            </a:r>
            <a:r>
              <a:rPr lang="en-US" sz="2400" dirty="0" smtClean="0">
                <a:latin typeface="Baskerville Old Face" panose="02020602080505020303" pitchFamily="18" charset="0"/>
              </a:rPr>
              <a:t>wrap by using: word-wrap to break-word, text-wrap , white-space-collapse.</a:t>
            </a:r>
          </a:p>
          <a:p>
            <a:endParaRPr lang="en-US" sz="2400" b="1" dirty="0" smtClean="0">
              <a:latin typeface="Baskerville Old Face" panose="02020602080505020303" pitchFamily="18" charset="0"/>
            </a:endParaRPr>
          </a:p>
          <a:p>
            <a:r>
              <a:rPr lang="en-US" sz="2400" b="1" dirty="0" smtClean="0">
                <a:solidFill>
                  <a:srgbClr val="00B0F0"/>
                </a:solidFill>
                <a:latin typeface="Baskerville Old Face" panose="02020602080505020303" pitchFamily="18" charset="0"/>
              </a:rPr>
              <a:t>Media Queries</a:t>
            </a:r>
            <a:r>
              <a:rPr lang="en-US" sz="2400" b="1" dirty="0" smtClean="0">
                <a:latin typeface="Baskerville Old Face" panose="02020602080505020303" pitchFamily="18" charset="0"/>
              </a:rPr>
              <a:t>: </a:t>
            </a:r>
            <a:r>
              <a:rPr lang="en-US" sz="2400" dirty="0" smtClean="0">
                <a:latin typeface="Baskerville Old Face" panose="02020602080505020303" pitchFamily="18" charset="0"/>
              </a:rPr>
              <a:t>CSS3′s </a:t>
            </a:r>
            <a:r>
              <a:rPr lang="en-US" sz="2400" dirty="0">
                <a:latin typeface="Baskerville Old Face" panose="02020602080505020303" pitchFamily="18" charset="0"/>
              </a:rPr>
              <a:t>media queries take this a step further by letting </a:t>
            </a:r>
            <a:r>
              <a:rPr lang="en-US" sz="2400" dirty="0" smtClean="0">
                <a:latin typeface="Baskerville Old Face" panose="02020602080505020303" pitchFamily="18" charset="0"/>
              </a:rPr>
              <a:t>you customize </a:t>
            </a:r>
            <a:r>
              <a:rPr lang="en-US" sz="2400" dirty="0">
                <a:latin typeface="Baskerville Old Face" panose="02020602080505020303" pitchFamily="18" charset="0"/>
              </a:rPr>
              <a:t>styles based on the user’s viewport width, display aspect ratio</a:t>
            </a:r>
          </a:p>
        </p:txBody>
      </p:sp>
      <p:sp>
        <p:nvSpPr>
          <p:cNvPr id="2" name="Slide Number Placeholder 1"/>
          <p:cNvSpPr>
            <a:spLocks noGrp="1"/>
          </p:cNvSpPr>
          <p:nvPr>
            <p:ph type="sldNum" sz="quarter" idx="12"/>
          </p:nvPr>
        </p:nvSpPr>
        <p:spPr/>
        <p:txBody>
          <a:bodyPr/>
          <a:lstStyle/>
          <a:p>
            <a:fld id="{F056BA15-7453-4EEC-86B0-1BE5C36F20C3}" type="slidenum">
              <a:rPr lang="en-US" smtClean="0"/>
              <a:t>25</a:t>
            </a:fld>
            <a:endParaRPr lang="en-US"/>
          </a:p>
        </p:txBody>
      </p:sp>
    </p:spTree>
    <p:extLst>
      <p:ext uri="{BB962C8B-B14F-4D97-AF65-F5344CB8AC3E}">
        <p14:creationId xmlns:p14="http://schemas.microsoft.com/office/powerpoint/2010/main" val="240831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latin typeface="Baskerville Old Face" panose="02020602080505020303" pitchFamily="18" charset="0"/>
              </a:rPr>
              <a:t>Improving Efficiency Through CSS3</a:t>
            </a:r>
            <a:endParaRPr lang="en-US"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10725442" cy="4724180"/>
          </a:xfrm>
        </p:spPr>
      </p:pic>
      <p:sp>
        <p:nvSpPr>
          <p:cNvPr id="3" name="Slide Number Placeholder 2"/>
          <p:cNvSpPr>
            <a:spLocks noGrp="1"/>
          </p:cNvSpPr>
          <p:nvPr>
            <p:ph type="sldNum" sz="quarter" idx="12"/>
          </p:nvPr>
        </p:nvSpPr>
        <p:spPr/>
        <p:txBody>
          <a:bodyPr/>
          <a:lstStyle/>
          <a:p>
            <a:fld id="{F056BA15-7453-4EEC-86B0-1BE5C36F20C3}" type="slidenum">
              <a:rPr lang="en-US" smtClean="0"/>
              <a:t>26</a:t>
            </a:fld>
            <a:endParaRPr lang="en-US"/>
          </a:p>
        </p:txBody>
      </p:sp>
    </p:spTree>
    <p:extLst>
      <p:ext uri="{BB962C8B-B14F-4D97-AF65-F5344CB8AC3E}">
        <p14:creationId xmlns:p14="http://schemas.microsoft.com/office/powerpoint/2010/main" val="599910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250" y="1801288"/>
            <a:ext cx="4501661" cy="3193366"/>
          </a:xfrm>
        </p:spPr>
        <p:txBody>
          <a:bodyPr/>
          <a:lstStyle/>
          <a:p>
            <a:pPr marL="0" indent="0">
              <a:buNone/>
            </a:pPr>
            <a:r>
              <a:rPr lang="en-US" b="1" dirty="0" smtClean="0">
                <a:solidFill>
                  <a:srgbClr val="0070C0"/>
                </a:solidFill>
                <a:latin typeface="Baskerville Old Face" panose="02020602080505020303" pitchFamily="18" charset="0"/>
              </a:rPr>
              <a:t>1- The </a:t>
            </a:r>
            <a:r>
              <a:rPr lang="en-US" b="1" dirty="0">
                <a:solidFill>
                  <a:srgbClr val="0070C0"/>
                </a:solidFill>
                <a:latin typeface="Baskerville Old Face" panose="02020602080505020303" pitchFamily="18" charset="0"/>
              </a:rPr>
              <a:t>box-sizing </a:t>
            </a:r>
            <a:r>
              <a:rPr lang="en-US" b="1" dirty="0" smtClean="0">
                <a:solidFill>
                  <a:srgbClr val="0070C0"/>
                </a:solidFill>
                <a:latin typeface="Baskerville Old Face" panose="02020602080505020303" pitchFamily="18" charset="0"/>
              </a:rPr>
              <a:t>Property</a:t>
            </a:r>
            <a:r>
              <a:rPr lang="en-US" b="1" dirty="0" smtClean="0">
                <a:solidFill>
                  <a:srgbClr val="1A1A1A"/>
                </a:solidFill>
                <a:latin typeface="Baskerville Old Face" panose="02020602080505020303" pitchFamily="18" charset="0"/>
              </a:rPr>
              <a:t>: </a:t>
            </a:r>
            <a:r>
              <a:rPr lang="en-US" dirty="0" smtClean="0">
                <a:solidFill>
                  <a:srgbClr val="1A1A1A"/>
                </a:solidFill>
                <a:latin typeface="Baskerville Old Face" panose="02020602080505020303" pitchFamily="18" charset="0"/>
              </a:rPr>
              <a:t>The </a:t>
            </a:r>
            <a:r>
              <a:rPr lang="en-US" dirty="0" smtClean="0">
                <a:solidFill>
                  <a:srgbClr val="00009A"/>
                </a:solidFill>
                <a:latin typeface="Baskerville Old Face" panose="02020602080505020303" pitchFamily="18" charset="0"/>
              </a:rPr>
              <a:t>box-sizing </a:t>
            </a:r>
            <a:r>
              <a:rPr lang="en-US" dirty="0" smtClean="0">
                <a:solidFill>
                  <a:srgbClr val="1A1A1A"/>
                </a:solidFill>
                <a:latin typeface="Baskerville Old Face" panose="02020602080505020303" pitchFamily="18" charset="0"/>
              </a:rPr>
              <a:t>property can help </a:t>
            </a:r>
            <a:r>
              <a:rPr lang="en-US" dirty="0">
                <a:solidFill>
                  <a:srgbClr val="1A1A1A"/>
                </a:solidFill>
                <a:latin typeface="Baskerville Old Face" panose="02020602080505020303" pitchFamily="18" charset="0"/>
              </a:rPr>
              <a:t>limit your </a:t>
            </a:r>
            <a:r>
              <a:rPr lang="en-US" dirty="0" smtClean="0">
                <a:solidFill>
                  <a:srgbClr val="353535"/>
                </a:solidFill>
                <a:latin typeface="Baskerville Old Face" panose="02020602080505020303" pitchFamily="18" charset="0"/>
              </a:rPr>
              <a:t>div </a:t>
            </a:r>
            <a:r>
              <a:rPr lang="en-US" dirty="0" smtClean="0">
                <a:solidFill>
                  <a:srgbClr val="1A1A1A"/>
                </a:solidFill>
                <a:latin typeface="Baskerville Old Face" panose="02020602080505020303" pitchFamily="18" charset="0"/>
              </a:rPr>
              <a:t>use </a:t>
            </a:r>
            <a:r>
              <a:rPr lang="en-US" dirty="0">
                <a:solidFill>
                  <a:srgbClr val="1A1A1A"/>
                </a:solidFill>
                <a:latin typeface="Baskerville Old Face" panose="02020602080505020303" pitchFamily="18" charset="0"/>
              </a:rPr>
              <a:t>in </a:t>
            </a:r>
            <a:r>
              <a:rPr lang="en-US" dirty="0" smtClean="0">
                <a:solidFill>
                  <a:srgbClr val="1A1A1A"/>
                </a:solidFill>
                <a:latin typeface="Baskerville Old Face" panose="02020602080505020303" pitchFamily="18" charset="0"/>
              </a:rPr>
              <a:t>certain situations. Its </a:t>
            </a:r>
            <a:r>
              <a:rPr lang="en-US" dirty="0">
                <a:latin typeface="Baskerville Old Face" panose="02020602080505020303" pitchFamily="18" charset="0"/>
              </a:rPr>
              <a:t>allows us to include the padding and border in an element's total width and height.</a:t>
            </a:r>
            <a:endParaRPr lang="en-US" dirty="0" smtClean="0">
              <a:solidFill>
                <a:srgbClr val="1A1A1A"/>
              </a:solidFill>
              <a:latin typeface="Baskerville Old Face" panose="02020602080505020303" pitchFamily="18" charset="0"/>
            </a:endParaRPr>
          </a:p>
          <a:p>
            <a:endParaRPr lang="en-US" dirty="0">
              <a:latin typeface="Baskerville Old Face" panose="02020602080505020303" pitchFamily="18" charset="0"/>
            </a:endParaRPr>
          </a:p>
          <a:p>
            <a:endParaRPr lang="en-US" dirty="0">
              <a:latin typeface="Baskerville Old Face" panose="02020602080505020303" pitchFamily="18" charset="0"/>
            </a:endParaRPr>
          </a:p>
        </p:txBody>
      </p:sp>
      <p:pic>
        <p:nvPicPr>
          <p:cNvPr id="5" name="Picture 4"/>
          <p:cNvPicPr>
            <a:picLocks noChangeAspect="1"/>
          </p:cNvPicPr>
          <p:nvPr/>
        </p:nvPicPr>
        <p:blipFill rotWithShape="1">
          <a:blip r:embed="rId2"/>
          <a:srcRect l="21096" t="26779" r="39873" b="38991"/>
          <a:stretch/>
        </p:blipFill>
        <p:spPr>
          <a:xfrm>
            <a:off x="5176911" y="618979"/>
            <a:ext cx="6372664" cy="5557984"/>
          </a:xfrm>
          <a:prstGeom prst="rect">
            <a:avLst/>
          </a:prstGeom>
        </p:spPr>
      </p:pic>
      <p:sp>
        <p:nvSpPr>
          <p:cNvPr id="2" name="Slide Number Placeholder 1"/>
          <p:cNvSpPr>
            <a:spLocks noGrp="1"/>
          </p:cNvSpPr>
          <p:nvPr>
            <p:ph type="sldNum" sz="quarter" idx="12"/>
          </p:nvPr>
        </p:nvSpPr>
        <p:spPr/>
        <p:txBody>
          <a:bodyPr/>
          <a:lstStyle/>
          <a:p>
            <a:fld id="{F056BA15-7453-4EEC-86B0-1BE5C36F20C3}" type="slidenum">
              <a:rPr lang="en-US" smtClean="0"/>
              <a:t>27</a:t>
            </a:fld>
            <a:endParaRPr lang="en-US"/>
          </a:p>
        </p:txBody>
      </p:sp>
    </p:spTree>
    <p:extLst>
      <p:ext uri="{BB962C8B-B14F-4D97-AF65-F5344CB8AC3E}">
        <p14:creationId xmlns:p14="http://schemas.microsoft.com/office/powerpoint/2010/main" val="25618451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rgbClr val="0070C0"/>
                </a:solidFill>
                <a:latin typeface="Baskerville Old Face" panose="02020602080505020303" pitchFamily="18" charset="0"/>
              </a:rPr>
              <a:t>2- CSS3 Pseudo-Classes: </a:t>
            </a:r>
            <a:r>
              <a:rPr lang="en-US" sz="2800" dirty="0">
                <a:latin typeface="Baskerville Old Face" panose="02020602080505020303" pitchFamily="18" charset="0"/>
              </a:rPr>
              <a:t>A </a:t>
            </a:r>
            <a:r>
              <a:rPr lang="en-US" sz="2800" b="1" dirty="0">
                <a:latin typeface="Baskerville Old Face" panose="02020602080505020303" pitchFamily="18" charset="0"/>
              </a:rPr>
              <a:t>pseudo</a:t>
            </a:r>
            <a:r>
              <a:rPr lang="en-US" sz="2800" dirty="0">
                <a:latin typeface="Baskerville Old Face" panose="02020602080505020303" pitchFamily="18" charset="0"/>
              </a:rPr>
              <a:t>-</a:t>
            </a:r>
            <a:r>
              <a:rPr lang="en-US" sz="2800" b="1" dirty="0">
                <a:latin typeface="Baskerville Old Face" panose="02020602080505020303" pitchFamily="18" charset="0"/>
              </a:rPr>
              <a:t>class</a:t>
            </a:r>
            <a:r>
              <a:rPr lang="en-US" sz="2800" dirty="0">
                <a:latin typeface="Baskerville Old Face" panose="02020602080505020303" pitchFamily="18" charset="0"/>
              </a:rPr>
              <a:t> is a </a:t>
            </a:r>
            <a:r>
              <a:rPr lang="en-US" sz="2800" b="1" dirty="0">
                <a:latin typeface="Baskerville Old Face" panose="02020602080505020303" pitchFamily="18" charset="0"/>
              </a:rPr>
              <a:t>selector</a:t>
            </a:r>
            <a:r>
              <a:rPr lang="en-US" sz="2800" dirty="0">
                <a:latin typeface="Baskerville Old Face" panose="02020602080505020303" pitchFamily="18" charset="0"/>
              </a:rPr>
              <a:t> that selects elements that are in a specific </a:t>
            </a:r>
            <a:r>
              <a:rPr lang="en-US" sz="2800" dirty="0" smtClean="0">
                <a:latin typeface="Baskerville Old Face" panose="02020602080505020303" pitchFamily="18" charset="0"/>
              </a:rPr>
              <a:t>state.</a:t>
            </a:r>
            <a:endParaRPr lang="en-US" sz="2800" dirty="0">
              <a:solidFill>
                <a:srgbClr val="0070C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515600" cy="4513164"/>
          </a:xfrm>
        </p:spPr>
      </p:pic>
      <p:sp>
        <p:nvSpPr>
          <p:cNvPr id="3" name="Slide Number Placeholder 2"/>
          <p:cNvSpPr>
            <a:spLocks noGrp="1"/>
          </p:cNvSpPr>
          <p:nvPr>
            <p:ph type="sldNum" sz="quarter" idx="12"/>
          </p:nvPr>
        </p:nvSpPr>
        <p:spPr/>
        <p:txBody>
          <a:bodyPr/>
          <a:lstStyle/>
          <a:p>
            <a:fld id="{F056BA15-7453-4EEC-86B0-1BE5C36F20C3}" type="slidenum">
              <a:rPr lang="en-US" smtClean="0"/>
              <a:t>28</a:t>
            </a:fld>
            <a:endParaRPr lang="en-US"/>
          </a:p>
        </p:txBody>
      </p:sp>
    </p:spTree>
    <p:extLst>
      <p:ext uri="{BB962C8B-B14F-4D97-AF65-F5344CB8AC3E}">
        <p14:creationId xmlns:p14="http://schemas.microsoft.com/office/powerpoint/2010/main" val="35736503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Baskerville Old Face" panose="02020602080505020303" pitchFamily="18" charset="0"/>
              </a:rPr>
              <a:t>3- Html5</a:t>
            </a:r>
            <a:endParaRPr lang="en-US" dirty="0">
              <a:solidFill>
                <a:srgbClr val="0070C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452" y="1531534"/>
            <a:ext cx="10888393" cy="4910211"/>
          </a:xfrm>
        </p:spPr>
      </p:pic>
      <p:sp>
        <p:nvSpPr>
          <p:cNvPr id="3" name="Slide Number Placeholder 2"/>
          <p:cNvSpPr>
            <a:spLocks noGrp="1"/>
          </p:cNvSpPr>
          <p:nvPr>
            <p:ph type="sldNum" sz="quarter" idx="12"/>
          </p:nvPr>
        </p:nvSpPr>
        <p:spPr/>
        <p:txBody>
          <a:bodyPr/>
          <a:lstStyle/>
          <a:p>
            <a:fld id="{F056BA15-7453-4EEC-86B0-1BE5C36F20C3}" type="slidenum">
              <a:rPr lang="en-US" smtClean="0"/>
              <a:t>29</a:t>
            </a:fld>
            <a:endParaRPr lang="en-US"/>
          </a:p>
        </p:txBody>
      </p:sp>
    </p:spTree>
    <p:extLst>
      <p:ext uri="{BB962C8B-B14F-4D97-AF65-F5344CB8AC3E}">
        <p14:creationId xmlns:p14="http://schemas.microsoft.com/office/powerpoint/2010/main" val="1128389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26254" r="26254"/>
          <a:stretch>
            <a:fillRect/>
          </a:stretch>
        </p:blipFill>
        <p:spPr>
          <a:xfrm>
            <a:off x="998806" y="376547"/>
            <a:ext cx="10227212" cy="3492068"/>
          </a:xfrm>
        </p:spPr>
      </p:pic>
      <p:sp>
        <p:nvSpPr>
          <p:cNvPr id="7" name="Text Placeholder 6"/>
          <p:cNvSpPr>
            <a:spLocks noGrp="1"/>
          </p:cNvSpPr>
          <p:nvPr>
            <p:ph type="body" sz="half" idx="2"/>
          </p:nvPr>
        </p:nvSpPr>
        <p:spPr>
          <a:xfrm>
            <a:off x="839788" y="4585854"/>
            <a:ext cx="3932237" cy="1283133"/>
          </a:xfrm>
        </p:spPr>
        <p:txBody>
          <a:bodyPr>
            <a:normAutofit/>
          </a:bodyPr>
          <a:lstStyle/>
          <a:p>
            <a:pPr algn="ctr"/>
            <a:r>
              <a:rPr lang="en-US" sz="2000" dirty="0" smtClean="0">
                <a:solidFill>
                  <a:srgbClr val="002060"/>
                </a:solidFill>
                <a:latin typeface="Baskerville Old Face" panose="02020602080505020303" pitchFamily="18" charset="0"/>
              </a:rPr>
              <a:t>People generally fear change. But life in running we have the choice to chase new lives od stay in our comfort zone.</a:t>
            </a:r>
            <a:endParaRPr lang="en-US" sz="2000" dirty="0">
              <a:solidFill>
                <a:srgbClr val="002060"/>
              </a:solidFill>
              <a:latin typeface="Baskerville Old Face" panose="02020602080505020303" pitchFamily="18" charset="0"/>
            </a:endParaRPr>
          </a:p>
        </p:txBody>
      </p:sp>
      <p:sp>
        <p:nvSpPr>
          <p:cNvPr id="5" name="Text Placeholder 6"/>
          <p:cNvSpPr txBox="1">
            <a:spLocks/>
          </p:cNvSpPr>
          <p:nvPr/>
        </p:nvSpPr>
        <p:spPr>
          <a:xfrm>
            <a:off x="5838093" y="4192172"/>
            <a:ext cx="5387926" cy="22367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smtClean="0">
                <a:solidFill>
                  <a:srgbClr val="002060"/>
                </a:solidFill>
                <a:latin typeface="Baskerville Old Face" panose="02020602080505020303" pitchFamily="18" charset="0"/>
              </a:rPr>
              <a:t>Web is one of the things that is changing and developing very quickly. Developers and designers should not wait for all web users to change their use of old browsers to new one to start implementing new technologies. They should try to adopt that some designs will not work the same in old browsers.</a:t>
            </a:r>
            <a:endParaRPr lang="en-US" sz="2000" dirty="0">
              <a:solidFill>
                <a:srgbClr val="002060"/>
              </a:solidFill>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F056BA15-7453-4EEC-86B0-1BE5C36F20C3}" type="slidenum">
              <a:rPr lang="en-US" smtClean="0"/>
              <a:t>3</a:t>
            </a:fld>
            <a:endParaRPr lang="en-US"/>
          </a:p>
        </p:txBody>
      </p:sp>
    </p:spTree>
    <p:extLst>
      <p:ext uri="{BB962C8B-B14F-4D97-AF65-F5344CB8AC3E}">
        <p14:creationId xmlns:p14="http://schemas.microsoft.com/office/powerpoint/2010/main" val="3550537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0070C0"/>
                </a:solidFill>
                <a:latin typeface="Baskerville Old Face" panose="02020602080505020303" pitchFamily="18" charset="0"/>
              </a:rPr>
              <a:t>3.1- Semantics markup</a:t>
            </a:r>
            <a:endParaRPr lang="en-US" sz="3600" dirty="0">
              <a:solidFill>
                <a:srgbClr val="0070C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56611"/>
            <a:ext cx="10833295" cy="5016300"/>
          </a:xfrm>
        </p:spPr>
      </p:pic>
      <p:sp>
        <p:nvSpPr>
          <p:cNvPr id="3" name="Slide Number Placeholder 2"/>
          <p:cNvSpPr>
            <a:spLocks noGrp="1"/>
          </p:cNvSpPr>
          <p:nvPr>
            <p:ph type="sldNum" sz="quarter" idx="12"/>
          </p:nvPr>
        </p:nvSpPr>
        <p:spPr/>
        <p:txBody>
          <a:bodyPr/>
          <a:lstStyle/>
          <a:p>
            <a:fld id="{F056BA15-7453-4EEC-86B0-1BE5C36F20C3}" type="slidenum">
              <a:rPr lang="en-US" smtClean="0"/>
              <a:t>30</a:t>
            </a:fld>
            <a:endParaRPr lang="en-US"/>
          </a:p>
        </p:txBody>
      </p:sp>
    </p:spTree>
    <p:extLst>
      <p:ext uri="{BB962C8B-B14F-4D97-AF65-F5344CB8AC3E}">
        <p14:creationId xmlns:p14="http://schemas.microsoft.com/office/powerpoint/2010/main" val="3865810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0070C0"/>
                </a:solidFill>
                <a:latin typeface="Baskerville Old Face" panose="02020602080505020303" pitchFamily="18" charset="0"/>
              </a:rPr>
              <a:t>4- </a:t>
            </a:r>
            <a:r>
              <a:rPr lang="en-US" sz="3600" b="1" dirty="0">
                <a:solidFill>
                  <a:srgbClr val="0070C0"/>
                </a:solidFill>
                <a:latin typeface="Baskerville Old Face" panose="02020602080505020303" pitchFamily="18" charset="0"/>
              </a:rPr>
              <a:t>Reducing JavaScript and Plug-in Dependence</a:t>
            </a:r>
            <a:endParaRPr lang="en-US" sz="3600" dirty="0">
              <a:solidFill>
                <a:srgbClr val="0070C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515600" cy="4486275"/>
          </a:xfrm>
        </p:spPr>
      </p:pic>
      <p:sp>
        <p:nvSpPr>
          <p:cNvPr id="3" name="Slide Number Placeholder 2"/>
          <p:cNvSpPr>
            <a:spLocks noGrp="1"/>
          </p:cNvSpPr>
          <p:nvPr>
            <p:ph type="sldNum" sz="quarter" idx="12"/>
          </p:nvPr>
        </p:nvSpPr>
        <p:spPr/>
        <p:txBody>
          <a:bodyPr/>
          <a:lstStyle/>
          <a:p>
            <a:fld id="{F056BA15-7453-4EEC-86B0-1BE5C36F20C3}" type="slidenum">
              <a:rPr lang="en-US" smtClean="0"/>
              <a:t>31</a:t>
            </a:fld>
            <a:endParaRPr lang="en-US"/>
          </a:p>
        </p:txBody>
      </p:sp>
    </p:spTree>
    <p:extLst>
      <p:ext uri="{BB962C8B-B14F-4D97-AF65-F5344CB8AC3E}">
        <p14:creationId xmlns:p14="http://schemas.microsoft.com/office/powerpoint/2010/main" val="40928038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70C0"/>
                </a:solidFill>
                <a:latin typeface="Baskerville Old Face" panose="02020602080505020303" pitchFamily="18" charset="0"/>
              </a:rPr>
              <a:t>Reducing </a:t>
            </a:r>
            <a:r>
              <a:rPr lang="en-US" sz="3200" b="1" dirty="0">
                <a:solidFill>
                  <a:srgbClr val="0070C0"/>
                </a:solidFill>
                <a:latin typeface="Baskerville Old Face" panose="02020602080505020303" pitchFamily="18" charset="0"/>
              </a:rPr>
              <a:t>JavaScript and Plug-in </a:t>
            </a:r>
            <a:r>
              <a:rPr lang="en-US" sz="3200" b="1" dirty="0" smtClean="0">
                <a:solidFill>
                  <a:srgbClr val="0070C0"/>
                </a:solidFill>
                <a:latin typeface="Baskerville Old Face" panose="02020602080505020303" pitchFamily="18" charset="0"/>
              </a:rPr>
              <a:t>Dependence:</a:t>
            </a:r>
            <a:endParaRPr lang="en-US" sz="3200" dirty="0"/>
          </a:p>
        </p:txBody>
      </p:sp>
      <p:sp>
        <p:nvSpPr>
          <p:cNvPr id="3" name="Content Placeholder 2"/>
          <p:cNvSpPr>
            <a:spLocks noGrp="1"/>
          </p:cNvSpPr>
          <p:nvPr>
            <p:ph idx="1"/>
          </p:nvPr>
        </p:nvSpPr>
        <p:spPr/>
        <p:txBody>
          <a:bodyPr/>
          <a:lstStyle/>
          <a:p>
            <a:pPr marL="0" indent="0">
              <a:buNone/>
            </a:pPr>
            <a:r>
              <a:rPr lang="en-US" dirty="0">
                <a:latin typeface="Baskerville Old Face" panose="02020602080505020303" pitchFamily="18" charset="0"/>
              </a:rPr>
              <a:t>Some of the features that reduce JavaScript and plug-in dependence are</a:t>
            </a:r>
            <a:r>
              <a:rPr lang="en-US" dirty="0" smtClean="0">
                <a:latin typeface="Baskerville Old Face" panose="02020602080505020303" pitchFamily="18" charset="0"/>
              </a:rPr>
              <a:t>:</a:t>
            </a:r>
          </a:p>
          <a:p>
            <a:pPr marL="0" indent="0">
              <a:buNone/>
            </a:pPr>
            <a:r>
              <a:rPr lang="en-US" dirty="0" smtClean="0">
                <a:latin typeface="Baskerville Old Face" panose="02020602080505020303" pitchFamily="18" charset="0"/>
              </a:rPr>
              <a:t>• </a:t>
            </a:r>
            <a:r>
              <a:rPr lang="en-US" b="1" dirty="0">
                <a:latin typeface="Baskerville Old Face" panose="02020602080505020303" pitchFamily="18" charset="0"/>
              </a:rPr>
              <a:t>New form elements and </a:t>
            </a:r>
            <a:r>
              <a:rPr lang="en-US" b="1" dirty="0" smtClean="0">
                <a:latin typeface="Baskerville Old Face" panose="02020602080505020303" pitchFamily="18" charset="0"/>
              </a:rPr>
              <a:t>attributes: </a:t>
            </a:r>
            <a:r>
              <a:rPr lang="en-US" dirty="0" smtClean="0">
                <a:latin typeface="Baskerville Old Face" panose="02020602080505020303" pitchFamily="18" charset="0"/>
              </a:rPr>
              <a:t>HTML5 </a:t>
            </a:r>
            <a:r>
              <a:rPr lang="en-US" dirty="0">
                <a:latin typeface="Baskerville Old Face" panose="02020602080505020303" pitchFamily="18" charset="0"/>
              </a:rPr>
              <a:t>offers a bunch of </a:t>
            </a:r>
            <a:r>
              <a:rPr lang="en-US" dirty="0" smtClean="0">
                <a:latin typeface="Baskerville Old Face" panose="02020602080505020303" pitchFamily="18" charset="0"/>
              </a:rPr>
              <a:t>new</a:t>
            </a:r>
          </a:p>
          <a:p>
            <a:pPr marL="0" indent="0">
              <a:buNone/>
            </a:pPr>
            <a:r>
              <a:rPr lang="en-US" dirty="0" smtClean="0">
                <a:latin typeface="Baskerville Old Face" panose="02020602080505020303" pitchFamily="18" charset="0"/>
              </a:rPr>
              <a:t>input </a:t>
            </a:r>
            <a:r>
              <a:rPr lang="en-US" dirty="0">
                <a:latin typeface="Baskerville Old Face" panose="02020602080505020303" pitchFamily="18" charset="0"/>
              </a:rPr>
              <a:t>types, such as email, url, and date</a:t>
            </a:r>
            <a:r>
              <a:rPr lang="en-US" dirty="0" smtClean="0">
                <a:latin typeface="Baskerville Old Face" panose="02020602080505020303" pitchFamily="18" charset="0"/>
              </a:rPr>
              <a:t>,</a:t>
            </a:r>
            <a:r>
              <a:rPr lang="en-US" b="1" dirty="0">
                <a:latin typeface="Baskerville Old Face" panose="02020602080505020303" pitchFamily="18" charset="0"/>
              </a:rPr>
              <a:t> </a:t>
            </a:r>
            <a:endParaRPr lang="en-US" b="1" dirty="0" smtClean="0">
              <a:latin typeface="Baskerville Old Face" panose="02020602080505020303" pitchFamily="18" charset="0"/>
            </a:endParaRPr>
          </a:p>
          <a:p>
            <a:r>
              <a:rPr lang="en-US" b="1" dirty="0" smtClean="0">
                <a:latin typeface="Baskerville Old Face" panose="02020602080505020303" pitchFamily="18" charset="0"/>
              </a:rPr>
              <a:t>The </a:t>
            </a:r>
            <a:r>
              <a:rPr lang="en-US" b="1" dirty="0">
                <a:latin typeface="Baskerville Old Face" panose="02020602080505020303" pitchFamily="18" charset="0"/>
              </a:rPr>
              <a:t>canvas </a:t>
            </a:r>
            <a:r>
              <a:rPr lang="en-US" b="1" dirty="0" smtClean="0">
                <a:latin typeface="Baskerville Old Face" panose="02020602080505020303" pitchFamily="18" charset="0"/>
              </a:rPr>
              <a:t>element: </a:t>
            </a:r>
            <a:r>
              <a:rPr lang="en-US" dirty="0">
                <a:latin typeface="Baskerville Old Face" panose="02020602080505020303" pitchFamily="18" charset="0"/>
              </a:rPr>
              <a:t>The canvas element creates a blank area of the</a:t>
            </a:r>
          </a:p>
          <a:p>
            <a:r>
              <a:rPr lang="en-US" dirty="0">
                <a:latin typeface="Baskerville Old Face" panose="02020602080505020303" pitchFamily="18" charset="0"/>
              </a:rPr>
              <a:t>screen that you can create drawings on with </a:t>
            </a:r>
            <a:r>
              <a:rPr lang="en-US" dirty="0" smtClean="0">
                <a:latin typeface="Baskerville Old Face" panose="02020602080505020303" pitchFamily="18" charset="0"/>
              </a:rPr>
              <a:t>JavaScript.</a:t>
            </a:r>
            <a:endParaRPr lang="en-US" b="1" dirty="0" smtClean="0">
              <a:latin typeface="Baskerville Old Face" panose="02020602080505020303" pitchFamily="18" charset="0"/>
            </a:endParaRPr>
          </a:p>
          <a:p>
            <a:r>
              <a:rPr lang="en-US" b="1" dirty="0" smtClean="0">
                <a:latin typeface="Baskerville Old Face" panose="02020602080505020303" pitchFamily="18" charset="0"/>
              </a:rPr>
              <a:t>The </a:t>
            </a:r>
            <a:r>
              <a:rPr lang="en-US" b="1" dirty="0">
                <a:latin typeface="Baskerville Old Face" panose="02020602080505020303" pitchFamily="18" charset="0"/>
              </a:rPr>
              <a:t>video and audio </a:t>
            </a:r>
            <a:r>
              <a:rPr lang="en-US" b="1" dirty="0" smtClean="0">
                <a:latin typeface="Baskerville Old Face" panose="02020602080505020303" pitchFamily="18" charset="0"/>
              </a:rPr>
              <a:t>elements: </a:t>
            </a:r>
            <a:r>
              <a:rPr lang="en-US" dirty="0">
                <a:latin typeface="Baskerville Old Face" panose="02020602080505020303" pitchFamily="18" charset="0"/>
              </a:rPr>
              <a:t>HTML5 can embed video and audio</a:t>
            </a:r>
          </a:p>
          <a:p>
            <a:r>
              <a:rPr lang="en-US" dirty="0">
                <a:latin typeface="Baskerville Old Face" panose="02020602080505020303" pitchFamily="18" charset="0"/>
              </a:rPr>
              <a:t>files </a:t>
            </a:r>
            <a:r>
              <a:rPr lang="en-US" dirty="0" smtClean="0">
                <a:latin typeface="Baskerville Old Face" panose="02020602080505020303" pitchFamily="18" charset="0"/>
              </a:rPr>
              <a:t>directly to the page.</a:t>
            </a:r>
            <a:endParaRPr lang="en-US" dirty="0">
              <a:latin typeface="Baskerville Old Face" panose="02020602080505020303" pitchFamily="18" charset="0"/>
            </a:endParaRPr>
          </a:p>
        </p:txBody>
      </p:sp>
      <p:sp>
        <p:nvSpPr>
          <p:cNvPr id="4" name="Slide Number Placeholder 3"/>
          <p:cNvSpPr>
            <a:spLocks noGrp="1"/>
          </p:cNvSpPr>
          <p:nvPr>
            <p:ph type="sldNum" sz="quarter" idx="12"/>
          </p:nvPr>
        </p:nvSpPr>
        <p:spPr/>
        <p:txBody>
          <a:bodyPr/>
          <a:lstStyle/>
          <a:p>
            <a:fld id="{F056BA15-7453-4EEC-86B0-1BE5C36F20C3}" type="slidenum">
              <a:rPr lang="en-US" smtClean="0"/>
              <a:t>32</a:t>
            </a:fld>
            <a:endParaRPr lang="en-US"/>
          </a:p>
        </p:txBody>
      </p:sp>
    </p:spTree>
    <p:extLst>
      <p:ext uri="{BB962C8B-B14F-4D97-AF65-F5344CB8AC3E}">
        <p14:creationId xmlns:p14="http://schemas.microsoft.com/office/powerpoint/2010/main" val="6349366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Baskerville Old Face" panose="02020602080505020303" pitchFamily="18" charset="0"/>
              </a:rPr>
              <a:t>5- Efficient </a:t>
            </a:r>
            <a:r>
              <a:rPr lang="en-US" sz="3600" b="1" dirty="0">
                <a:solidFill>
                  <a:srgbClr val="0070C0"/>
                </a:solidFill>
                <a:latin typeface="Baskerville Old Face" panose="02020602080505020303" pitchFamily="18" charset="0"/>
              </a:rPr>
              <a:t>CSS Development Practices</a:t>
            </a:r>
            <a:endParaRPr lang="en-US" sz="36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838200" y="1434905"/>
            <a:ext cx="5239043" cy="4979963"/>
          </a:xfrm>
        </p:spPr>
        <p:txBody>
          <a:bodyPr>
            <a:normAutofit/>
          </a:bodyPr>
          <a:lstStyle/>
          <a:p>
            <a:r>
              <a:rPr lang="en-US" sz="2000" b="1" dirty="0">
                <a:latin typeface="Baskerville Old Face" panose="02020602080505020303" pitchFamily="18" charset="0"/>
              </a:rPr>
              <a:t>CSS </a:t>
            </a:r>
            <a:r>
              <a:rPr lang="en-US" sz="2000" b="1" dirty="0" smtClean="0">
                <a:latin typeface="Baskerville Old Face" panose="02020602080505020303" pitchFamily="18" charset="0"/>
              </a:rPr>
              <a:t>Frameworks: </a:t>
            </a:r>
            <a:r>
              <a:rPr lang="en-US" sz="2000" dirty="0" smtClean="0">
                <a:latin typeface="Baskerville Old Face" panose="02020602080505020303" pitchFamily="18" charset="0"/>
              </a:rPr>
              <a:t>A </a:t>
            </a:r>
            <a:r>
              <a:rPr lang="en-US" sz="2000" dirty="0">
                <a:latin typeface="Baskerville Old Face" panose="02020602080505020303" pitchFamily="18" charset="0"/>
              </a:rPr>
              <a:t>CSS framework is a library of styles that act as building blocks to </a:t>
            </a:r>
            <a:r>
              <a:rPr lang="en-US" sz="2000" dirty="0" smtClean="0">
                <a:latin typeface="Baskerville Old Face" panose="02020602080505020303" pitchFamily="18" charset="0"/>
              </a:rPr>
              <a:t>create the </a:t>
            </a:r>
            <a:r>
              <a:rPr lang="en-US" sz="2000" dirty="0">
                <a:latin typeface="Baskerville Old Face" panose="02020602080505020303" pitchFamily="18" charset="0"/>
              </a:rPr>
              <a:t>standard pieces you might need in your site</a:t>
            </a:r>
            <a:r>
              <a:rPr lang="en-US" sz="2000" dirty="0" smtClean="0">
                <a:latin typeface="Baskerville Old Face" panose="02020602080505020303" pitchFamily="18" charset="0"/>
              </a:rPr>
              <a:t>.</a:t>
            </a:r>
            <a:r>
              <a:rPr lang="en-US" sz="2000" dirty="0">
                <a:latin typeface="Baskerville Old Face" panose="02020602080505020303" pitchFamily="18" charset="0"/>
              </a:rPr>
              <a:t> Good CSS frameworks provide you with a solid starting point for </a:t>
            </a:r>
            <a:r>
              <a:rPr lang="en-US" sz="2000" dirty="0" smtClean="0">
                <a:latin typeface="Baskerville Old Face" panose="02020602080505020303" pitchFamily="18" charset="0"/>
              </a:rPr>
              <a:t>your designs</a:t>
            </a:r>
            <a:r>
              <a:rPr lang="en-US" sz="2000" dirty="0">
                <a:latin typeface="Baskerville Old Face" panose="02020602080505020303" pitchFamily="18" charset="0"/>
              </a:rPr>
              <a:t>, cutting down your time spent </a:t>
            </a:r>
            <a:r>
              <a:rPr lang="en-US" sz="2000" dirty="0" smtClean="0">
                <a:latin typeface="Baskerville Old Face" panose="02020602080505020303" pitchFamily="18" charset="0"/>
              </a:rPr>
              <a:t>developing.</a:t>
            </a:r>
          </a:p>
          <a:p>
            <a:pPr marL="0" indent="0">
              <a:buNone/>
            </a:pPr>
            <a:endParaRPr lang="en-US" sz="2000" dirty="0" smtClean="0">
              <a:latin typeface="Baskerville Old Face" panose="02020602080505020303" pitchFamily="18" charset="0"/>
            </a:endParaRPr>
          </a:p>
          <a:p>
            <a:r>
              <a:rPr lang="en-US" sz="2000" b="1" dirty="0">
                <a:latin typeface="Baskerville Old Face" panose="02020602080505020303" pitchFamily="18" charset="0"/>
              </a:rPr>
              <a:t>Object-oriented CSS (</a:t>
            </a:r>
            <a:r>
              <a:rPr lang="en-US" sz="2000" b="1" dirty="0" smtClean="0">
                <a:latin typeface="Baskerville Old Face" panose="02020602080505020303" pitchFamily="18" charset="0"/>
              </a:rPr>
              <a:t>OOCSS): </a:t>
            </a:r>
            <a:r>
              <a:rPr lang="en-US" sz="2000" dirty="0" smtClean="0">
                <a:latin typeface="Baskerville Old Face" panose="02020602080505020303" pitchFamily="18" charset="0"/>
              </a:rPr>
              <a:t>The </a:t>
            </a:r>
            <a:r>
              <a:rPr lang="en-US" sz="2000" dirty="0">
                <a:latin typeface="Baskerville Old Face" panose="02020602080505020303" pitchFamily="18" charset="0"/>
              </a:rPr>
              <a:t>term object-oriented CSS (OOCSS) </a:t>
            </a:r>
            <a:r>
              <a:rPr lang="en-US" sz="2000" dirty="0" smtClean="0">
                <a:latin typeface="Baskerville Old Face" panose="02020602080505020303" pitchFamily="18" charset="0"/>
              </a:rPr>
              <a:t>for method </a:t>
            </a:r>
            <a:r>
              <a:rPr lang="en-US" sz="2000" dirty="0">
                <a:latin typeface="Baskerville Old Face" panose="02020602080505020303" pitchFamily="18" charset="0"/>
              </a:rPr>
              <a:t>of creating self-contained chunks of HTML (modules) that can </a:t>
            </a:r>
            <a:r>
              <a:rPr lang="en-US" sz="2000" dirty="0" smtClean="0">
                <a:latin typeface="Baskerville Old Face" panose="02020602080505020303" pitchFamily="18" charset="0"/>
              </a:rPr>
              <a:t>be reused </a:t>
            </a:r>
            <a:r>
              <a:rPr lang="en-US" sz="2000" dirty="0">
                <a:latin typeface="Baskerville Old Face" panose="02020602080505020303" pitchFamily="18" charset="0"/>
              </a:rPr>
              <a:t>anywhere in the page or site and that any class can be applied to</a:t>
            </a:r>
            <a:r>
              <a:rPr lang="en-US" sz="2000" dirty="0" smtClean="0">
                <a:latin typeface="Baskerville Old Face" panose="02020602080505020303" pitchFamily="18" charset="0"/>
              </a:rPr>
              <a:t>.</a:t>
            </a:r>
          </a:p>
          <a:p>
            <a:endParaRPr lang="en-US" sz="2000" b="1" dirty="0" smtClean="0">
              <a:latin typeface="Baskerville Old Face" panose="02020602080505020303" pitchFamily="18" charset="0"/>
            </a:endParaRPr>
          </a:p>
          <a:p>
            <a:r>
              <a:rPr lang="en-US" sz="2000" b="1" dirty="0" smtClean="0">
                <a:latin typeface="Baskerville Old Face" panose="02020602080505020303" pitchFamily="18" charset="0"/>
              </a:rPr>
              <a:t>CSS </a:t>
            </a:r>
            <a:r>
              <a:rPr lang="en-US" sz="2000" b="1" dirty="0">
                <a:latin typeface="Baskerville Old Face" panose="02020602080505020303" pitchFamily="18" charset="0"/>
              </a:rPr>
              <a:t>Generation</a:t>
            </a:r>
            <a:endParaRPr lang="en-US" sz="2000" dirty="0">
              <a:latin typeface="Baskerville Old Face" panose="020206020805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958046"/>
            <a:ext cx="4572000" cy="4245806"/>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33</a:t>
            </a:fld>
            <a:endParaRPr lang="en-US"/>
          </a:p>
        </p:txBody>
      </p:sp>
    </p:spTree>
    <p:extLst>
      <p:ext uri="{BB962C8B-B14F-4D97-AF65-F5344CB8AC3E}">
        <p14:creationId xmlns:p14="http://schemas.microsoft.com/office/powerpoint/2010/main" val="26639309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Baskerville Old Face" panose="02020602080505020303" pitchFamily="18" charset="0"/>
              </a:rPr>
              <a:t>6- CSS Performance</a:t>
            </a:r>
            <a:endParaRPr lang="en-US" sz="36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p:txBody>
          <a:bodyPr>
            <a:normAutofit/>
          </a:bodyPr>
          <a:lstStyle/>
          <a:p>
            <a:r>
              <a:rPr lang="en-US" b="1" dirty="0">
                <a:latin typeface="Baskerville Old Face" panose="02020602080505020303" pitchFamily="18" charset="0"/>
              </a:rPr>
              <a:t>CSS </a:t>
            </a:r>
            <a:r>
              <a:rPr lang="en-US" b="1" dirty="0" smtClean="0">
                <a:latin typeface="Baskerville Old Face" panose="02020602080505020303" pitchFamily="18" charset="0"/>
              </a:rPr>
              <a:t>Compression: </a:t>
            </a:r>
            <a:r>
              <a:rPr lang="en-US" dirty="0" smtClean="0">
                <a:latin typeface="Baskerville Old Face" panose="02020602080505020303" pitchFamily="18" charset="0"/>
              </a:rPr>
              <a:t>Writing </a:t>
            </a:r>
            <a:r>
              <a:rPr lang="en-US" dirty="0">
                <a:latin typeface="Baskerville Old Face" panose="02020602080505020303" pitchFamily="18" charset="0"/>
              </a:rPr>
              <a:t>clean CSS that takes advantage of shorthand properties, </a:t>
            </a:r>
            <a:r>
              <a:rPr lang="en-US" dirty="0" smtClean="0">
                <a:latin typeface="Baskerville Old Face" panose="02020602080505020303" pitchFamily="18" charset="0"/>
              </a:rPr>
              <a:t>grouped selectors</a:t>
            </a:r>
            <a:r>
              <a:rPr lang="en-US" dirty="0">
                <a:latin typeface="Baskerville Old Face" panose="02020602080505020303" pitchFamily="18" charset="0"/>
              </a:rPr>
              <a:t>, and other efficient syntax is nothing new, but it remains </a:t>
            </a:r>
            <a:r>
              <a:rPr lang="en-US" dirty="0" smtClean="0">
                <a:latin typeface="Baskerville Old Face" panose="02020602080505020303" pitchFamily="18" charset="0"/>
              </a:rPr>
              <a:t>very important </a:t>
            </a:r>
            <a:r>
              <a:rPr lang="en-US" dirty="0">
                <a:latin typeface="Baskerville Old Face" panose="02020602080505020303" pitchFamily="18" charset="0"/>
              </a:rPr>
              <a:t>for improving performance</a:t>
            </a:r>
            <a:r>
              <a:rPr lang="en-US" dirty="0" smtClean="0">
                <a:latin typeface="Baskerville Old Face" panose="02020602080505020303" pitchFamily="18" charset="0"/>
              </a:rPr>
              <a:t>.</a:t>
            </a:r>
          </a:p>
          <a:p>
            <a:endParaRPr lang="en-US" dirty="0">
              <a:latin typeface="Baskerville Old Face" panose="02020602080505020303" pitchFamily="18" charset="0"/>
            </a:endParaRPr>
          </a:p>
          <a:p>
            <a:r>
              <a:rPr lang="en-US" b="1" dirty="0">
                <a:latin typeface="Baskerville Old Face" panose="02020602080505020303" pitchFamily="18" charset="0"/>
              </a:rPr>
              <a:t>CSS </a:t>
            </a:r>
            <a:r>
              <a:rPr lang="en-US" b="1" dirty="0" smtClean="0">
                <a:latin typeface="Baskerville Old Face" panose="02020602080505020303" pitchFamily="18" charset="0"/>
              </a:rPr>
              <a:t>Sprites: </a:t>
            </a:r>
            <a:r>
              <a:rPr lang="en-US" dirty="0" smtClean="0">
                <a:latin typeface="Baskerville Old Face" panose="02020602080505020303" pitchFamily="18" charset="0"/>
              </a:rPr>
              <a:t>CSS </a:t>
            </a:r>
            <a:r>
              <a:rPr lang="en-US" dirty="0">
                <a:latin typeface="Baskerville Old Face" panose="02020602080505020303" pitchFamily="18" charset="0"/>
              </a:rPr>
              <a:t>Sprites is a CSS technique </a:t>
            </a:r>
            <a:r>
              <a:rPr lang="en-US" dirty="0" smtClean="0">
                <a:latin typeface="Baskerville Old Face" panose="02020602080505020303" pitchFamily="18" charset="0"/>
              </a:rPr>
              <a:t>for combining </a:t>
            </a:r>
            <a:r>
              <a:rPr lang="en-US" dirty="0">
                <a:latin typeface="Baskerville Old Face" panose="02020602080505020303" pitchFamily="18" charset="0"/>
              </a:rPr>
              <a:t>many </a:t>
            </a:r>
            <a:r>
              <a:rPr lang="en-US" dirty="0" smtClean="0">
                <a:latin typeface="Baskerville Old Face" panose="02020602080505020303" pitchFamily="18" charset="0"/>
              </a:rPr>
              <a:t>of </a:t>
            </a:r>
            <a:r>
              <a:rPr lang="en-US" dirty="0">
                <a:latin typeface="Baskerville Old Face" panose="02020602080505020303" pitchFamily="18" charset="0"/>
              </a:rPr>
              <a:t>your site’s images into one big master image and then </a:t>
            </a:r>
            <a:r>
              <a:rPr lang="en-US" dirty="0" smtClean="0">
                <a:latin typeface="Baskerville Old Face" panose="02020602080505020303" pitchFamily="18" charset="0"/>
              </a:rPr>
              <a:t>background-position </a:t>
            </a:r>
            <a:r>
              <a:rPr lang="en-US" dirty="0">
                <a:latin typeface="Baskerville Old Face" panose="02020602080505020303" pitchFamily="18" charset="0"/>
              </a:rPr>
              <a:t>to shift the image around to show only a </a:t>
            </a:r>
            <a:r>
              <a:rPr lang="en-US" dirty="0" smtClean="0">
                <a:latin typeface="Baskerville Old Face" panose="02020602080505020303" pitchFamily="18" charset="0"/>
              </a:rPr>
              <a:t>single image </a:t>
            </a:r>
            <a:r>
              <a:rPr lang="en-US" dirty="0">
                <a:latin typeface="Baskerville Old Face" panose="02020602080505020303" pitchFamily="18" charset="0"/>
              </a:rPr>
              <a:t>at a time. This greatly improves your pages’ </a:t>
            </a:r>
            <a:r>
              <a:rPr lang="en-US" dirty="0" smtClean="0">
                <a:latin typeface="Baskerville Old Face" panose="02020602080505020303" pitchFamily="18" charset="0"/>
              </a:rPr>
              <a:t>performance.</a:t>
            </a:r>
            <a:endParaRPr lang="en-US" dirty="0">
              <a:latin typeface="Baskerville Old Face" panose="02020602080505020303" pitchFamily="18" charset="0"/>
            </a:endParaRPr>
          </a:p>
        </p:txBody>
      </p:sp>
      <p:sp>
        <p:nvSpPr>
          <p:cNvPr id="4" name="Slide Number Placeholder 3"/>
          <p:cNvSpPr>
            <a:spLocks noGrp="1"/>
          </p:cNvSpPr>
          <p:nvPr>
            <p:ph type="sldNum" sz="quarter" idx="12"/>
          </p:nvPr>
        </p:nvSpPr>
        <p:spPr/>
        <p:txBody>
          <a:bodyPr/>
          <a:lstStyle/>
          <a:p>
            <a:fld id="{F056BA15-7453-4EEC-86B0-1BE5C36F20C3}" type="slidenum">
              <a:rPr lang="en-US" smtClean="0"/>
              <a:t>34</a:t>
            </a:fld>
            <a:endParaRPr lang="en-US"/>
          </a:p>
        </p:txBody>
      </p:sp>
    </p:spTree>
    <p:extLst>
      <p:ext uri="{BB962C8B-B14F-4D97-AF65-F5344CB8AC3E}">
        <p14:creationId xmlns:p14="http://schemas.microsoft.com/office/powerpoint/2010/main" val="36288422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Baskerville Old Face" panose="02020602080505020303" pitchFamily="18" charset="0"/>
              </a:rPr>
              <a:t>7- Font </a:t>
            </a:r>
            <a:r>
              <a:rPr lang="en-US" sz="3600" b="1" dirty="0">
                <a:solidFill>
                  <a:srgbClr val="0070C0"/>
                </a:solidFill>
                <a:latin typeface="Baskerville Old Face" panose="02020602080505020303" pitchFamily="18" charset="0"/>
              </a:rPr>
              <a:t>Embedding and Replacement</a:t>
            </a:r>
            <a:endParaRPr lang="en-US" sz="36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422031" y="1825625"/>
            <a:ext cx="5767753" cy="4351338"/>
          </a:xfrm>
        </p:spPr>
        <p:txBody>
          <a:bodyPr>
            <a:normAutofit/>
          </a:bodyPr>
          <a:lstStyle/>
          <a:p>
            <a:r>
              <a:rPr lang="en-US" sz="2400" dirty="0">
                <a:solidFill>
                  <a:srgbClr val="00B0F0"/>
                </a:solidFill>
                <a:latin typeface="Baskerville Old Face" panose="02020602080505020303" pitchFamily="18" charset="0"/>
              </a:rPr>
              <a:t>The @font-face </a:t>
            </a:r>
            <a:r>
              <a:rPr lang="en-US" sz="2400" dirty="0" smtClean="0">
                <a:solidFill>
                  <a:srgbClr val="00B0F0"/>
                </a:solidFill>
                <a:latin typeface="Baskerville Old Face" panose="02020602080505020303" pitchFamily="18" charset="0"/>
              </a:rPr>
              <a:t>Rule</a:t>
            </a:r>
            <a:r>
              <a:rPr lang="en-US" sz="2400" dirty="0" smtClean="0">
                <a:latin typeface="Baskerville Old Face" panose="02020602080505020303" pitchFamily="18" charset="0"/>
              </a:rPr>
              <a:t>: The </a:t>
            </a:r>
            <a:r>
              <a:rPr lang="en-US" sz="2400" dirty="0">
                <a:latin typeface="Baskerville Old Face" panose="02020602080505020303" pitchFamily="18" charset="0"/>
              </a:rPr>
              <a:t>@font-face rule, part of CSS3, allows you to link to a font on </a:t>
            </a:r>
            <a:r>
              <a:rPr lang="en-US" sz="2400" dirty="0" smtClean="0">
                <a:latin typeface="Baskerville Old Face" panose="02020602080505020303" pitchFamily="18" charset="0"/>
              </a:rPr>
              <a:t>your server</a:t>
            </a:r>
            <a:r>
              <a:rPr lang="en-US" sz="2400" dirty="0">
                <a:latin typeface="Baskerville Old Face" panose="02020602080505020303" pitchFamily="18" charset="0"/>
              </a:rPr>
              <a:t>, called a </a:t>
            </a:r>
            <a:r>
              <a:rPr lang="en-US" sz="2400" dirty="0" smtClean="0">
                <a:latin typeface="Baskerville Old Face" panose="02020602080505020303" pitchFamily="18" charset="0"/>
              </a:rPr>
              <a:t>web font.</a:t>
            </a:r>
          </a:p>
          <a:p>
            <a:pPr marL="0" indent="0">
              <a:buNone/>
            </a:pPr>
            <a:endParaRPr lang="en-US" sz="2400" dirty="0" smtClean="0">
              <a:solidFill>
                <a:srgbClr val="00B0F0"/>
              </a:solidFill>
              <a:latin typeface="Baskerville Old Face" panose="02020602080505020303" pitchFamily="18" charset="0"/>
            </a:endParaRPr>
          </a:p>
          <a:p>
            <a:r>
              <a:rPr lang="en-US" sz="2400" dirty="0">
                <a:solidFill>
                  <a:srgbClr val="00B0F0"/>
                </a:solidFill>
                <a:latin typeface="Baskerville Old Face" panose="02020602080505020303" pitchFamily="18" charset="0"/>
              </a:rPr>
              <a:t>Other Font Embedding and Replacement </a:t>
            </a:r>
            <a:r>
              <a:rPr lang="en-US" sz="2400" dirty="0" smtClean="0">
                <a:solidFill>
                  <a:srgbClr val="00B0F0"/>
                </a:solidFill>
                <a:latin typeface="Baskerville Old Face" panose="02020602080505020303" pitchFamily="18" charset="0"/>
              </a:rPr>
              <a:t>Techniques</a:t>
            </a:r>
            <a:r>
              <a:rPr lang="en-US" sz="2400" dirty="0" smtClean="0">
                <a:latin typeface="Baskerville Old Face" panose="02020602080505020303" pitchFamily="18" charset="0"/>
              </a:rPr>
              <a:t>:</a:t>
            </a:r>
          </a:p>
          <a:p>
            <a:pPr marL="914400" lvl="1" indent="-457200">
              <a:buFont typeface="+mj-lt"/>
              <a:buAutoNum type="arabicPeriod"/>
            </a:pPr>
            <a:r>
              <a:rPr lang="en-US" dirty="0">
                <a:latin typeface="Baskerville Old Face" panose="02020602080505020303" pitchFamily="18" charset="0"/>
              </a:rPr>
              <a:t>Font embedding </a:t>
            </a:r>
            <a:r>
              <a:rPr lang="en-US" dirty="0" smtClean="0">
                <a:latin typeface="Baskerville Old Face" panose="02020602080505020303" pitchFamily="18" charset="0"/>
              </a:rPr>
              <a:t>services</a:t>
            </a:r>
          </a:p>
          <a:p>
            <a:pPr marL="914400" lvl="1" indent="-457200">
              <a:buFont typeface="+mj-lt"/>
              <a:buAutoNum type="arabicPeriod"/>
            </a:pPr>
            <a:r>
              <a:rPr lang="en-US" dirty="0">
                <a:latin typeface="Baskerville Old Face" panose="02020602080505020303" pitchFamily="18" charset="0"/>
              </a:rPr>
              <a:t>Font replacement techniques</a:t>
            </a:r>
            <a:endParaRPr lang="en-US" dirty="0" smtClean="0">
              <a:latin typeface="Baskerville Old Face" panose="02020602080505020303" pitchFamily="18" charset="0"/>
            </a:endParaRP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784" y="1825625"/>
            <a:ext cx="5430130" cy="4351338"/>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35</a:t>
            </a:fld>
            <a:endParaRPr lang="en-US"/>
          </a:p>
        </p:txBody>
      </p:sp>
    </p:spTree>
    <p:extLst>
      <p:ext uri="{BB962C8B-B14F-4D97-AF65-F5344CB8AC3E}">
        <p14:creationId xmlns:p14="http://schemas.microsoft.com/office/powerpoint/2010/main" val="31057704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latin typeface="Baskerville Old Face" panose="02020602080505020303" pitchFamily="18" charset="0"/>
              </a:rPr>
              <a:t>CSS3 Pseudo-Classes:</a:t>
            </a:r>
            <a:endParaRPr lang="en-US" dirty="0">
              <a:solidFill>
                <a:srgbClr val="0070C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515600" cy="4513164"/>
          </a:xfrm>
        </p:spPr>
      </p:pic>
      <p:sp>
        <p:nvSpPr>
          <p:cNvPr id="3" name="Slide Number Placeholder 2"/>
          <p:cNvSpPr>
            <a:spLocks noGrp="1"/>
          </p:cNvSpPr>
          <p:nvPr>
            <p:ph type="sldNum" sz="quarter" idx="12"/>
          </p:nvPr>
        </p:nvSpPr>
        <p:spPr/>
        <p:txBody>
          <a:bodyPr/>
          <a:lstStyle/>
          <a:p>
            <a:fld id="{F056BA15-7453-4EEC-86B0-1BE5C36F20C3}" type="slidenum">
              <a:rPr lang="en-US" smtClean="0"/>
              <a:t>36</a:t>
            </a:fld>
            <a:endParaRPr lang="en-US"/>
          </a:p>
        </p:txBody>
      </p:sp>
    </p:spTree>
    <p:extLst>
      <p:ext uri="{BB962C8B-B14F-4D97-AF65-F5344CB8AC3E}">
        <p14:creationId xmlns:p14="http://schemas.microsoft.com/office/powerpoint/2010/main" val="23359062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102" y="1561514"/>
            <a:ext cx="5998699" cy="3376246"/>
          </a:xfrm>
        </p:spPr>
        <p:txBody>
          <a:bodyPr/>
          <a:lstStyle/>
          <a:p>
            <a:r>
              <a:rPr lang="en-US" dirty="0" smtClean="0">
                <a:latin typeface="Baskerville Old Face" panose="02020602080505020303" pitchFamily="18" charset="0"/>
              </a:rPr>
              <a:t>In </a:t>
            </a:r>
            <a:r>
              <a:rPr lang="en-US" dirty="0">
                <a:latin typeface="Baskerville Old Face" panose="02020602080505020303" pitchFamily="18" charset="0"/>
              </a:rPr>
              <a:t>the </a:t>
            </a:r>
            <a:r>
              <a:rPr lang="en-US" dirty="0" smtClean="0">
                <a:latin typeface="Baskerville Old Face" panose="02020602080505020303" pitchFamily="18" charset="0"/>
              </a:rPr>
              <a:t>CSS1, </a:t>
            </a:r>
            <a:r>
              <a:rPr lang="en-US" dirty="0">
                <a:latin typeface="Baskerville Old Face" panose="02020602080505020303" pitchFamily="18" charset="0"/>
              </a:rPr>
              <a:t>a few </a:t>
            </a:r>
            <a:r>
              <a:rPr lang="en-US" dirty="0" smtClean="0">
                <a:latin typeface="Baskerville Old Face" panose="02020602080505020303" pitchFamily="18" charset="0"/>
              </a:rPr>
              <a:t>pseudo-selectors were included. For example: { :link, :visited, :hover, </a:t>
            </a:r>
            <a:r>
              <a:rPr lang="en-US" dirty="0">
                <a:latin typeface="Baskerville Old Face" panose="02020602080505020303" pitchFamily="18" charset="0"/>
              </a:rPr>
              <a:t>:</a:t>
            </a:r>
            <a:r>
              <a:rPr lang="en-US" dirty="0" smtClean="0">
                <a:latin typeface="Baskerville Old Face" panose="02020602080505020303" pitchFamily="18" charset="0"/>
              </a:rPr>
              <a:t>active }</a:t>
            </a:r>
          </a:p>
          <a:p>
            <a:pPr marL="0" indent="0">
              <a:buNone/>
            </a:pPr>
            <a:endParaRPr lang="en-US" dirty="0" smtClean="0">
              <a:latin typeface="Baskerville Old Face" panose="02020602080505020303" pitchFamily="18" charset="0"/>
            </a:endParaRPr>
          </a:p>
          <a:p>
            <a:r>
              <a:rPr lang="en-US" dirty="0" smtClean="0">
                <a:latin typeface="Baskerville Old Face" panose="02020602080505020303" pitchFamily="18" charset="0"/>
              </a:rPr>
              <a:t>In CSS2, there were exciting things like positioning </a:t>
            </a:r>
            <a:r>
              <a:rPr lang="en-US" dirty="0">
                <a:latin typeface="Baskerville Old Face" panose="02020602080505020303" pitchFamily="18" charset="0"/>
              </a:rPr>
              <a:t>were new pseudo-classes: :first-child and :</a:t>
            </a:r>
            <a:r>
              <a:rPr lang="en-US" dirty="0" smtClean="0">
                <a:latin typeface="Baskerville Old Face" panose="02020602080505020303" pitchFamily="18" charset="0"/>
              </a:rPr>
              <a:t>lang</a:t>
            </a:r>
            <a:endParaRPr lang="en-US" dirty="0">
              <a:latin typeface="Baskerville Old Face" panose="020206020805050203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8087" y="475856"/>
            <a:ext cx="5064368" cy="5745756"/>
          </a:xfrm>
          <a:prstGeom prst="rect">
            <a:avLst/>
          </a:prstGeom>
        </p:spPr>
      </p:pic>
      <p:sp>
        <p:nvSpPr>
          <p:cNvPr id="2" name="Slide Number Placeholder 1"/>
          <p:cNvSpPr>
            <a:spLocks noGrp="1"/>
          </p:cNvSpPr>
          <p:nvPr>
            <p:ph type="sldNum" sz="quarter" idx="12"/>
          </p:nvPr>
        </p:nvSpPr>
        <p:spPr/>
        <p:txBody>
          <a:bodyPr/>
          <a:lstStyle/>
          <a:p>
            <a:fld id="{F056BA15-7453-4EEC-86B0-1BE5C36F20C3}" type="slidenum">
              <a:rPr lang="en-US" smtClean="0"/>
              <a:t>37</a:t>
            </a:fld>
            <a:endParaRPr lang="en-US"/>
          </a:p>
        </p:txBody>
      </p:sp>
    </p:spTree>
    <p:extLst>
      <p:ext uri="{BB962C8B-B14F-4D97-AF65-F5344CB8AC3E}">
        <p14:creationId xmlns:p14="http://schemas.microsoft.com/office/powerpoint/2010/main" val="7336727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2060"/>
                </a:solidFill>
                <a:latin typeface="Baskerville Old Face" panose="02020602080505020303" pitchFamily="18" charset="0"/>
              </a:rPr>
              <a:t>Why Use Pseudo-Classes?</a:t>
            </a:r>
            <a:endParaRPr lang="en-US" sz="3600" dirty="0">
              <a:solidFill>
                <a:srgbClr val="002060"/>
              </a:solidFill>
              <a:latin typeface="Baskerville Old Face" panose="02020602080505020303" pitchFamily="18" charset="0"/>
            </a:endParaRPr>
          </a:p>
        </p:txBody>
      </p:sp>
      <p:sp>
        <p:nvSpPr>
          <p:cNvPr id="3" name="Content Placeholder 2"/>
          <p:cNvSpPr>
            <a:spLocks noGrp="1"/>
          </p:cNvSpPr>
          <p:nvPr>
            <p:ph idx="1"/>
          </p:nvPr>
        </p:nvSpPr>
        <p:spPr>
          <a:xfrm>
            <a:off x="739726" y="1856935"/>
            <a:ext cx="10515600" cy="4051495"/>
          </a:xfrm>
        </p:spPr>
        <p:txBody>
          <a:bodyPr>
            <a:normAutofit/>
          </a:bodyPr>
          <a:lstStyle/>
          <a:p>
            <a:pPr marL="0" indent="0">
              <a:buNone/>
            </a:pPr>
            <a:r>
              <a:rPr lang="en-US" dirty="0">
                <a:latin typeface="Baskerville Old Face" panose="02020602080505020303" pitchFamily="18" charset="0"/>
              </a:rPr>
              <a:t>What makes pseudo-classes so useful is that they allow you to style </a:t>
            </a:r>
            <a:r>
              <a:rPr lang="en-US" dirty="0" smtClean="0">
                <a:latin typeface="Baskerville Old Face" panose="02020602080505020303" pitchFamily="18" charset="0"/>
              </a:rPr>
              <a:t>content dynamically.</a:t>
            </a:r>
          </a:p>
          <a:p>
            <a:pPr marL="0" indent="0">
              <a:buNone/>
            </a:pPr>
            <a:r>
              <a:rPr lang="en-US" dirty="0" smtClean="0">
                <a:latin typeface="Baskerville Old Face" panose="02020602080505020303" pitchFamily="18" charset="0"/>
              </a:rPr>
              <a:t>The </a:t>
            </a:r>
            <a:r>
              <a:rPr lang="en-US" dirty="0">
                <a:latin typeface="Baskerville Old Face" panose="02020602080505020303" pitchFamily="18" charset="0"/>
              </a:rPr>
              <a:t>new </a:t>
            </a:r>
            <a:r>
              <a:rPr lang="en-US" dirty="0" smtClean="0">
                <a:latin typeface="Baskerville Old Face" panose="02020602080505020303" pitchFamily="18" charset="0"/>
              </a:rPr>
              <a:t>pseudo classes allow </a:t>
            </a:r>
            <a:r>
              <a:rPr lang="en-US" dirty="0">
                <a:latin typeface="Baskerville Old Face" panose="02020602080505020303" pitchFamily="18" charset="0"/>
              </a:rPr>
              <a:t>us to dynamically style content based on </a:t>
            </a:r>
            <a:r>
              <a:rPr lang="en-US" dirty="0" smtClean="0">
                <a:latin typeface="Baskerville Old Face" panose="02020602080505020303" pitchFamily="18" charset="0"/>
              </a:rPr>
              <a:t>its position </a:t>
            </a:r>
            <a:r>
              <a:rPr lang="en-US" dirty="0">
                <a:latin typeface="Baskerville Old Face" panose="02020602080505020303" pitchFamily="18" charset="0"/>
              </a:rPr>
              <a:t>in </a:t>
            </a:r>
            <a:r>
              <a:rPr lang="en-US" dirty="0" smtClean="0">
                <a:latin typeface="Baskerville Old Face" panose="02020602080505020303" pitchFamily="18" charset="0"/>
              </a:rPr>
              <a:t>the document.</a:t>
            </a:r>
          </a:p>
          <a:p>
            <a:pPr marL="0" indent="0">
              <a:buNone/>
            </a:pPr>
            <a:r>
              <a:rPr lang="en-US" dirty="0" smtClean="0">
                <a:latin typeface="Baskerville Old Face" panose="02020602080505020303" pitchFamily="18" charset="0"/>
              </a:rPr>
              <a:t>Sixteen </a:t>
            </a:r>
            <a:r>
              <a:rPr lang="en-US" dirty="0">
                <a:latin typeface="Baskerville Old Face" panose="02020602080505020303" pitchFamily="18" charset="0"/>
              </a:rPr>
              <a:t>new pseudo-classes have been introduced as part of the W3C’s </a:t>
            </a:r>
            <a:r>
              <a:rPr lang="en-US" dirty="0" smtClean="0">
                <a:latin typeface="Baskerville Old Face" panose="02020602080505020303" pitchFamily="18" charset="0"/>
              </a:rPr>
              <a:t>CSS classified into four groups: </a:t>
            </a:r>
          </a:p>
          <a:p>
            <a:pPr marL="0" indent="0">
              <a:buNone/>
            </a:pPr>
            <a:r>
              <a:rPr lang="en-US" dirty="0" smtClean="0">
                <a:latin typeface="Baskerville Old Face" panose="02020602080505020303" pitchFamily="18" charset="0"/>
              </a:rPr>
              <a:t>structural </a:t>
            </a:r>
            <a:r>
              <a:rPr lang="en-US" dirty="0">
                <a:latin typeface="Baskerville Old Face" panose="02020602080505020303" pitchFamily="18" charset="0"/>
              </a:rPr>
              <a:t>pseudo-classes, pseudo-classes for the states of UI elements</a:t>
            </a:r>
            <a:r>
              <a:rPr lang="en-US" dirty="0" smtClean="0">
                <a:latin typeface="Baskerville Old Face" panose="02020602080505020303" pitchFamily="18" charset="0"/>
              </a:rPr>
              <a:t>,</a:t>
            </a:r>
          </a:p>
          <a:p>
            <a:pPr marL="0" indent="0">
              <a:buNone/>
            </a:pPr>
            <a:r>
              <a:rPr lang="en-US" dirty="0" smtClean="0">
                <a:latin typeface="Baskerville Old Face" panose="02020602080505020303" pitchFamily="18" charset="0"/>
              </a:rPr>
              <a:t>target pseudo-class </a:t>
            </a:r>
            <a:r>
              <a:rPr lang="en-US" dirty="0">
                <a:latin typeface="Baskerville Old Face" panose="02020602080505020303" pitchFamily="18" charset="0"/>
              </a:rPr>
              <a:t>and a negation pseudo-class.</a:t>
            </a:r>
          </a:p>
        </p:txBody>
      </p:sp>
      <p:sp>
        <p:nvSpPr>
          <p:cNvPr id="4" name="Slide Number Placeholder 3"/>
          <p:cNvSpPr>
            <a:spLocks noGrp="1"/>
          </p:cNvSpPr>
          <p:nvPr>
            <p:ph type="sldNum" sz="quarter" idx="12"/>
          </p:nvPr>
        </p:nvSpPr>
        <p:spPr/>
        <p:txBody>
          <a:bodyPr/>
          <a:lstStyle/>
          <a:p>
            <a:fld id="{F056BA15-7453-4EEC-86B0-1BE5C36F20C3}" type="slidenum">
              <a:rPr lang="en-US" smtClean="0"/>
              <a:t>38</a:t>
            </a:fld>
            <a:endParaRPr lang="en-US"/>
          </a:p>
        </p:txBody>
      </p:sp>
    </p:spTree>
    <p:extLst>
      <p:ext uri="{BB962C8B-B14F-4D97-AF65-F5344CB8AC3E}">
        <p14:creationId xmlns:p14="http://schemas.microsoft.com/office/powerpoint/2010/main" val="39224228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46" y="322922"/>
            <a:ext cx="10515600" cy="886900"/>
          </a:xfrm>
        </p:spPr>
        <p:txBody>
          <a:bodyPr>
            <a:normAutofit/>
          </a:bodyPr>
          <a:lstStyle/>
          <a:p>
            <a:r>
              <a:rPr lang="en-US" sz="3600" b="1" dirty="0">
                <a:solidFill>
                  <a:srgbClr val="002060"/>
                </a:solidFill>
                <a:latin typeface="Baskerville Old Face" panose="02020602080505020303" pitchFamily="18" charset="0"/>
              </a:rPr>
              <a:t>1. Structural Pseudo-Classes</a:t>
            </a:r>
            <a:endParaRPr lang="en-US" sz="3600" dirty="0">
              <a:solidFill>
                <a:srgbClr val="002060"/>
              </a:solidFill>
              <a:latin typeface="Baskerville Old Face" panose="02020602080505020303" pitchFamily="18" charset="0"/>
            </a:endParaRPr>
          </a:p>
        </p:txBody>
      </p:sp>
      <p:sp>
        <p:nvSpPr>
          <p:cNvPr id="3" name="Content Placeholder 2"/>
          <p:cNvSpPr>
            <a:spLocks noGrp="1"/>
          </p:cNvSpPr>
          <p:nvPr>
            <p:ph idx="1"/>
          </p:nvPr>
        </p:nvSpPr>
        <p:spPr>
          <a:xfrm>
            <a:off x="556846" y="1041010"/>
            <a:ext cx="6744286" cy="5648178"/>
          </a:xfrm>
        </p:spPr>
        <p:txBody>
          <a:bodyPr>
            <a:noAutofit/>
          </a:bodyPr>
          <a:lstStyle/>
          <a:p>
            <a:pPr marL="0" indent="0">
              <a:buNone/>
            </a:pPr>
            <a:r>
              <a:rPr lang="en-US" sz="1900" dirty="0">
                <a:latin typeface="Baskerville Old Face" panose="02020602080505020303" pitchFamily="18" charset="0"/>
              </a:rPr>
              <a:t>CSS3 also enables us to target elements based simply on their location in the </a:t>
            </a:r>
            <a:r>
              <a:rPr lang="en-US" sz="1900" dirty="0" smtClean="0">
                <a:latin typeface="Baskerville Old Face" panose="02020602080505020303" pitchFamily="18" charset="0"/>
              </a:rPr>
              <a:t>markup.</a:t>
            </a:r>
            <a:endParaRPr lang="en-US" sz="1900" dirty="0">
              <a:latin typeface="Baskerville Old Face" panose="02020602080505020303" pitchFamily="18" charset="0"/>
            </a:endParaRPr>
          </a:p>
          <a:p>
            <a:r>
              <a:rPr lang="en-US" sz="1900" dirty="0" smtClean="0">
                <a:solidFill>
                  <a:srgbClr val="00B0F0"/>
                </a:solidFill>
                <a:latin typeface="Baskerville Old Face" panose="02020602080505020303" pitchFamily="18" charset="0"/>
              </a:rPr>
              <a:t>:root</a:t>
            </a:r>
            <a:r>
              <a:rPr lang="en-US" sz="1900" dirty="0" smtClean="0">
                <a:latin typeface="Baskerville Old Face" panose="02020602080505020303" pitchFamily="18" charset="0"/>
              </a:rPr>
              <a:t> The </a:t>
            </a:r>
            <a:r>
              <a:rPr lang="en-US" sz="1900" dirty="0">
                <a:latin typeface="Baskerville Old Face" panose="02020602080505020303" pitchFamily="18" charset="0"/>
              </a:rPr>
              <a:t>:root pseudo-class selects the root element on the page</a:t>
            </a:r>
            <a:r>
              <a:rPr lang="en-US" sz="1900" dirty="0" smtClean="0">
                <a:latin typeface="Baskerville Old Face" panose="02020602080505020303" pitchFamily="18" charset="0"/>
              </a:rPr>
              <a:t>.</a:t>
            </a:r>
          </a:p>
          <a:p>
            <a:r>
              <a:rPr lang="en-US" sz="1900" dirty="0" smtClean="0">
                <a:solidFill>
                  <a:srgbClr val="00B0F0"/>
                </a:solidFill>
                <a:latin typeface="Baskerville Old Face" panose="02020602080505020303" pitchFamily="18" charset="0"/>
              </a:rPr>
              <a:t>:nth-child(n)</a:t>
            </a:r>
            <a:r>
              <a:rPr lang="en-US" sz="1900" dirty="0">
                <a:solidFill>
                  <a:srgbClr val="00B0F0"/>
                </a:solidFill>
                <a:latin typeface="Baskerville Old Face" panose="02020602080505020303" pitchFamily="18" charset="0"/>
              </a:rPr>
              <a:t> </a:t>
            </a:r>
            <a:r>
              <a:rPr lang="en-US" sz="1900" dirty="0" smtClean="0">
                <a:latin typeface="Baskerville Old Face" panose="02020602080505020303" pitchFamily="18" charset="0"/>
              </a:rPr>
              <a:t>: selector </a:t>
            </a:r>
            <a:r>
              <a:rPr lang="en-US" sz="1900" dirty="0">
                <a:latin typeface="Baskerville Old Face" panose="02020602080505020303" pitchFamily="18" charset="0"/>
              </a:rPr>
              <a:t>matches every element that is the </a:t>
            </a:r>
            <a:r>
              <a:rPr lang="en-US" sz="1900" i="1" dirty="0">
                <a:latin typeface="Baskerville Old Face" panose="02020602080505020303" pitchFamily="18" charset="0"/>
              </a:rPr>
              <a:t>n</a:t>
            </a:r>
            <a:r>
              <a:rPr lang="en-US" sz="1900" dirty="0">
                <a:latin typeface="Baskerville Old Face" panose="02020602080505020303" pitchFamily="18" charset="0"/>
              </a:rPr>
              <a:t>th child, regardless of type, of its </a:t>
            </a:r>
            <a:r>
              <a:rPr lang="en-US" sz="1900" dirty="0" smtClean="0">
                <a:latin typeface="Baskerville Old Face" panose="02020602080505020303" pitchFamily="18" charset="0"/>
              </a:rPr>
              <a:t>parent.</a:t>
            </a:r>
          </a:p>
          <a:p>
            <a:r>
              <a:rPr lang="en-US" sz="1900" dirty="0">
                <a:solidFill>
                  <a:srgbClr val="00B0F0"/>
                </a:solidFill>
                <a:latin typeface="Baskerville Old Face" panose="02020602080505020303" pitchFamily="18" charset="0"/>
              </a:rPr>
              <a:t>:nth-last-child(n</a:t>
            </a:r>
            <a:r>
              <a:rPr lang="en-US" sz="1900" dirty="0" smtClean="0">
                <a:solidFill>
                  <a:srgbClr val="00B0F0"/>
                </a:solidFill>
                <a:latin typeface="Baskerville Old Face" panose="02020602080505020303" pitchFamily="18" charset="0"/>
              </a:rPr>
              <a:t>) </a:t>
            </a:r>
            <a:r>
              <a:rPr lang="en-US" sz="1900" dirty="0" smtClean="0">
                <a:latin typeface="Baskerville Old Face" panose="02020602080505020303" pitchFamily="18" charset="0"/>
              </a:rPr>
              <a:t>: </a:t>
            </a:r>
            <a:r>
              <a:rPr lang="en-US" sz="1900" dirty="0">
                <a:latin typeface="Baskerville Old Face" panose="02020602080505020303" pitchFamily="18" charset="0"/>
              </a:rPr>
              <a:t>selector matches every element that is the </a:t>
            </a:r>
            <a:r>
              <a:rPr lang="en-US" sz="1900" i="1" dirty="0">
                <a:latin typeface="Baskerville Old Face" panose="02020602080505020303" pitchFamily="18" charset="0"/>
              </a:rPr>
              <a:t>n</a:t>
            </a:r>
            <a:r>
              <a:rPr lang="en-US" sz="1900" dirty="0">
                <a:latin typeface="Baskerville Old Face" panose="02020602080505020303" pitchFamily="18" charset="0"/>
              </a:rPr>
              <a:t>th child, regardless of type, of its parent, counting from the last </a:t>
            </a:r>
            <a:r>
              <a:rPr lang="en-US" sz="1900" dirty="0" smtClean="0">
                <a:latin typeface="Baskerville Old Face" panose="02020602080505020303" pitchFamily="18" charset="0"/>
              </a:rPr>
              <a:t>child. </a:t>
            </a:r>
            <a:r>
              <a:rPr lang="en-US" sz="1900" dirty="0" smtClean="0">
                <a:solidFill>
                  <a:srgbClr val="00B0F0"/>
                </a:solidFill>
                <a:latin typeface="Baskerville Old Face" panose="02020602080505020303" pitchFamily="18" charset="0"/>
              </a:rPr>
              <a:t>:</a:t>
            </a:r>
            <a:r>
              <a:rPr lang="en-US" sz="1900" dirty="0">
                <a:solidFill>
                  <a:srgbClr val="00B0F0"/>
                </a:solidFill>
                <a:latin typeface="Baskerville Old Face" panose="02020602080505020303" pitchFamily="18" charset="0"/>
              </a:rPr>
              <a:t>nth-of-type(n</a:t>
            </a:r>
            <a:r>
              <a:rPr lang="en-US" sz="1900" dirty="0" smtClean="0">
                <a:solidFill>
                  <a:srgbClr val="00B0F0"/>
                </a:solidFill>
                <a:latin typeface="Baskerville Old Face" panose="02020602080505020303" pitchFamily="18" charset="0"/>
              </a:rPr>
              <a:t>) </a:t>
            </a:r>
            <a:r>
              <a:rPr lang="en-US" sz="1900" dirty="0" smtClean="0">
                <a:latin typeface="Baskerville Old Face" panose="02020602080505020303" pitchFamily="18" charset="0"/>
              </a:rPr>
              <a:t>: </a:t>
            </a:r>
            <a:r>
              <a:rPr lang="en-US" sz="1900" dirty="0">
                <a:latin typeface="Baskerville Old Face" panose="02020602080505020303" pitchFamily="18" charset="0"/>
              </a:rPr>
              <a:t> selector matches every element that is the </a:t>
            </a:r>
            <a:r>
              <a:rPr lang="en-US" sz="1900" i="1" dirty="0">
                <a:latin typeface="Baskerville Old Face" panose="02020602080505020303" pitchFamily="18" charset="0"/>
              </a:rPr>
              <a:t>n</a:t>
            </a:r>
            <a:r>
              <a:rPr lang="en-US" sz="1900" dirty="0">
                <a:latin typeface="Baskerville Old Face" panose="02020602080505020303" pitchFamily="18" charset="0"/>
              </a:rPr>
              <a:t>th child, of a particular type, of its parent</a:t>
            </a:r>
            <a:r>
              <a:rPr lang="en-US" sz="1900" dirty="0" smtClean="0">
                <a:latin typeface="Baskerville Old Face" panose="02020602080505020303" pitchFamily="18" charset="0"/>
              </a:rPr>
              <a:t>.</a:t>
            </a:r>
          </a:p>
          <a:p>
            <a:r>
              <a:rPr lang="en-US" sz="1900" dirty="0">
                <a:solidFill>
                  <a:srgbClr val="00B0F0"/>
                </a:solidFill>
                <a:latin typeface="Baskerville Old Face" panose="02020602080505020303" pitchFamily="18" charset="0"/>
              </a:rPr>
              <a:t>:nth-last-of-type(n</a:t>
            </a:r>
            <a:r>
              <a:rPr lang="en-US" sz="1900" dirty="0" smtClean="0">
                <a:solidFill>
                  <a:srgbClr val="00B0F0"/>
                </a:solidFill>
                <a:latin typeface="Baskerville Old Face" panose="02020602080505020303" pitchFamily="18" charset="0"/>
              </a:rPr>
              <a:t>)</a:t>
            </a:r>
            <a:r>
              <a:rPr lang="en-US" sz="1900" dirty="0" smtClean="0">
                <a:latin typeface="Baskerville Old Face" panose="02020602080505020303" pitchFamily="18" charset="0"/>
              </a:rPr>
              <a:t>: </a:t>
            </a:r>
            <a:r>
              <a:rPr lang="en-US" sz="1900" dirty="0">
                <a:latin typeface="Baskerville Old Face" panose="02020602080505020303" pitchFamily="18" charset="0"/>
              </a:rPr>
              <a:t>selector matches every element that is the </a:t>
            </a:r>
            <a:r>
              <a:rPr lang="en-US" sz="1900" i="1" dirty="0">
                <a:latin typeface="Baskerville Old Face" panose="02020602080505020303" pitchFamily="18" charset="0"/>
              </a:rPr>
              <a:t>n</a:t>
            </a:r>
            <a:r>
              <a:rPr lang="en-US" sz="1900" dirty="0">
                <a:latin typeface="Baskerville Old Face" panose="02020602080505020303" pitchFamily="18" charset="0"/>
              </a:rPr>
              <a:t>th child, of a particular type, of its parent, counting from the last child</a:t>
            </a:r>
            <a:r>
              <a:rPr lang="en-US" sz="1900" dirty="0" smtClean="0">
                <a:latin typeface="Baskerville Old Face" panose="02020602080505020303" pitchFamily="18" charset="0"/>
              </a:rPr>
              <a:t>.</a:t>
            </a:r>
          </a:p>
          <a:p>
            <a:pPr marL="0" indent="0">
              <a:buNone/>
            </a:pPr>
            <a:r>
              <a:rPr lang="en-US" sz="1900" dirty="0" smtClean="0">
                <a:latin typeface="Baskerville Old Face" panose="02020602080505020303" pitchFamily="18" charset="0"/>
              </a:rPr>
              <a:t>Note: </a:t>
            </a:r>
            <a:r>
              <a:rPr lang="en-US" sz="1900" i="1" dirty="0" smtClean="0">
                <a:latin typeface="Baskerville Old Face" panose="02020602080505020303" pitchFamily="18" charset="0"/>
              </a:rPr>
              <a:t>n</a:t>
            </a:r>
            <a:r>
              <a:rPr lang="en-US" sz="1900" dirty="0">
                <a:latin typeface="Baskerville Old Face" panose="02020602080505020303" pitchFamily="18" charset="0"/>
              </a:rPr>
              <a:t> can be a number, a keyword, or a formula.</a:t>
            </a:r>
          </a:p>
          <a:p>
            <a:endParaRPr lang="en-US" sz="1900" dirty="0">
              <a:latin typeface="Baskerville Old Face" panose="02020602080505020303" pitchFamily="18" charset="0"/>
            </a:endParaRPr>
          </a:p>
          <a:p>
            <a:endParaRPr lang="en-US" sz="1900" dirty="0">
              <a:latin typeface="Baskerville Old Face" panose="02020602080505020303" pitchFamily="18" charset="0"/>
            </a:endParaRPr>
          </a:p>
          <a:p>
            <a:endParaRPr lang="en-US" sz="1900" dirty="0">
              <a:latin typeface="Baskerville Old Face" panose="020206020805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151" y="481011"/>
            <a:ext cx="4626777" cy="5695951"/>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39</a:t>
            </a:fld>
            <a:endParaRPr lang="en-US"/>
          </a:p>
        </p:txBody>
      </p:sp>
    </p:spTree>
    <p:extLst>
      <p:ext uri="{BB962C8B-B14F-4D97-AF65-F5344CB8AC3E}">
        <p14:creationId xmlns:p14="http://schemas.microsoft.com/office/powerpoint/2010/main" val="3013812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489" y="225083"/>
            <a:ext cx="6780629" cy="6279991"/>
          </a:xfrm>
          <a:prstGeom prst="rect">
            <a:avLst/>
          </a:prstGeom>
        </p:spPr>
      </p:pic>
      <p:sp>
        <p:nvSpPr>
          <p:cNvPr id="8" name="Rectangle 7"/>
          <p:cNvSpPr/>
          <p:nvPr/>
        </p:nvSpPr>
        <p:spPr>
          <a:xfrm rot="16200000">
            <a:off x="304743" y="2117728"/>
            <a:ext cx="3979888" cy="1938992"/>
          </a:xfrm>
          <a:prstGeom prst="rect">
            <a:avLst/>
          </a:prstGeom>
          <a:noFill/>
        </p:spPr>
        <p:txBody>
          <a:bodyPr wrap="square" lIns="91440" tIns="45720" rIns="91440" bIns="45720">
            <a:spAutoFit/>
          </a:bodyPr>
          <a:lstStyle/>
          <a:p>
            <a:pPr algn="ctr"/>
            <a:r>
              <a:rPr lang="en-US" sz="6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ij Helvetica Neue 55 Roman" panose="02040503050201020203" pitchFamily="18" charset="-78"/>
                <a:cs typeface="Bahij Helvetica Neue 55 Roman" panose="02040503050201020203" pitchFamily="18" charset="-78"/>
              </a:rPr>
              <a:t>Connecting DOTS</a:t>
            </a:r>
            <a:endPar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ij Helvetica Neue 55 Roman" panose="02040503050201020203" pitchFamily="18" charset="-78"/>
              <a:cs typeface="Bahij Helvetica Neue 55 Roman" panose="02040503050201020203" pitchFamily="18" charset="-78"/>
            </a:endParaRPr>
          </a:p>
        </p:txBody>
      </p:sp>
      <p:sp>
        <p:nvSpPr>
          <p:cNvPr id="2" name="Slide Number Placeholder 1"/>
          <p:cNvSpPr>
            <a:spLocks noGrp="1"/>
          </p:cNvSpPr>
          <p:nvPr>
            <p:ph type="sldNum" sz="quarter" idx="12"/>
          </p:nvPr>
        </p:nvSpPr>
        <p:spPr/>
        <p:txBody>
          <a:bodyPr/>
          <a:lstStyle/>
          <a:p>
            <a:fld id="{F056BA15-7453-4EEC-86B0-1BE5C36F20C3}" type="slidenum">
              <a:rPr lang="en-US" smtClean="0"/>
              <a:t>4</a:t>
            </a:fld>
            <a:endParaRPr lang="en-US"/>
          </a:p>
        </p:txBody>
      </p:sp>
    </p:spTree>
    <p:extLst>
      <p:ext uri="{BB962C8B-B14F-4D97-AF65-F5344CB8AC3E}">
        <p14:creationId xmlns:p14="http://schemas.microsoft.com/office/powerpoint/2010/main" val="22859583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latin typeface="Baskerville Old Face" panose="02020602080505020303" pitchFamily="18" charset="0"/>
              </a:rPr>
              <a:t>Continue</a:t>
            </a:r>
            <a:endParaRPr lang="en-US" dirty="0">
              <a:solidFill>
                <a:srgbClr val="002060"/>
              </a:solidFill>
              <a:latin typeface="Baskerville Old Face" panose="02020602080505020303" pitchFamily="18" charset="0"/>
            </a:endParaRPr>
          </a:p>
        </p:txBody>
      </p:sp>
      <p:sp>
        <p:nvSpPr>
          <p:cNvPr id="3" name="Content Placeholder 2"/>
          <p:cNvSpPr>
            <a:spLocks noGrp="1"/>
          </p:cNvSpPr>
          <p:nvPr>
            <p:ph idx="1"/>
          </p:nvPr>
        </p:nvSpPr>
        <p:spPr/>
        <p:txBody>
          <a:bodyPr>
            <a:noAutofit/>
          </a:bodyPr>
          <a:lstStyle/>
          <a:p>
            <a:r>
              <a:rPr lang="en-US" sz="2000" dirty="0">
                <a:solidFill>
                  <a:srgbClr val="00B0F0"/>
                </a:solidFill>
                <a:latin typeface="Baskerville Old Face" panose="02020602080505020303" pitchFamily="18" charset="0"/>
              </a:rPr>
              <a:t>:first-of-type and :last-of-type</a:t>
            </a:r>
            <a:r>
              <a:rPr lang="en-US" sz="2000" dirty="0">
                <a:latin typeface="Baskerville Old Face" panose="02020602080505020303" pitchFamily="18" charset="0"/>
              </a:rPr>
              <a:t>: selector matches every element that is the first child, and last child respectively of a particular type, of its parent.</a:t>
            </a:r>
          </a:p>
          <a:p>
            <a:pPr marL="0" indent="0">
              <a:buNone/>
            </a:pPr>
            <a:r>
              <a:rPr lang="en-US" sz="2000" dirty="0">
                <a:latin typeface="Baskerville Old Face" panose="02020602080505020303" pitchFamily="18" charset="0"/>
              </a:rPr>
              <a:t>Tip: This is the same as :nth-of-type(1) and nth-last-of-type(1) respectively</a:t>
            </a:r>
            <a:r>
              <a:rPr lang="en-US" sz="2000" dirty="0" smtClean="0">
                <a:latin typeface="Baskerville Old Face" panose="02020602080505020303" pitchFamily="18" charset="0"/>
              </a:rPr>
              <a:t>.</a:t>
            </a:r>
          </a:p>
          <a:p>
            <a:pPr marL="0" indent="0">
              <a:buNone/>
            </a:pPr>
            <a:endParaRPr lang="en-US" sz="2000" b="1" dirty="0" smtClean="0">
              <a:latin typeface="Baskerville Old Face" panose="02020602080505020303" pitchFamily="18" charset="0"/>
            </a:endParaRPr>
          </a:p>
          <a:p>
            <a:r>
              <a:rPr lang="en-US" sz="2000" b="1" dirty="0" smtClean="0">
                <a:solidFill>
                  <a:srgbClr val="00B0F0"/>
                </a:solidFill>
                <a:latin typeface="Baskerville Old Face" panose="02020602080505020303" pitchFamily="18" charset="0"/>
              </a:rPr>
              <a:t>:only-of-type</a:t>
            </a:r>
            <a:r>
              <a:rPr lang="en-US" sz="2000" b="1" dirty="0" smtClean="0">
                <a:latin typeface="Baskerville Old Face" panose="02020602080505020303" pitchFamily="18" charset="0"/>
              </a:rPr>
              <a:t> : </a:t>
            </a:r>
            <a:r>
              <a:rPr lang="en-US" sz="2000" dirty="0">
                <a:latin typeface="Baskerville Old Face" panose="02020602080505020303" pitchFamily="18" charset="0"/>
              </a:rPr>
              <a:t>selector matches every element that is the only child of its type, of its parent</a:t>
            </a:r>
            <a:r>
              <a:rPr lang="en-US" sz="2000" dirty="0" smtClean="0">
                <a:latin typeface="Baskerville Old Face" panose="02020602080505020303" pitchFamily="18" charset="0"/>
              </a:rPr>
              <a:t>.</a:t>
            </a:r>
          </a:p>
          <a:p>
            <a:r>
              <a:rPr lang="en-US" sz="2000" b="1" dirty="0">
                <a:solidFill>
                  <a:srgbClr val="00B0F0"/>
                </a:solidFill>
                <a:latin typeface="Baskerville Old Face" panose="02020602080505020303" pitchFamily="18" charset="0"/>
              </a:rPr>
              <a:t>:</a:t>
            </a:r>
            <a:r>
              <a:rPr lang="en-US" sz="2000" b="1" dirty="0" smtClean="0">
                <a:solidFill>
                  <a:srgbClr val="00B0F0"/>
                </a:solidFill>
                <a:latin typeface="Baskerville Old Face" panose="02020602080505020303" pitchFamily="18" charset="0"/>
              </a:rPr>
              <a:t>last-child </a:t>
            </a:r>
            <a:r>
              <a:rPr lang="en-US" sz="2000" b="1" dirty="0" smtClean="0">
                <a:latin typeface="Baskerville Old Face" panose="02020602080505020303" pitchFamily="18" charset="0"/>
              </a:rPr>
              <a:t>: </a:t>
            </a:r>
            <a:r>
              <a:rPr lang="en-US" sz="2000" dirty="0" smtClean="0">
                <a:latin typeface="Baskerville Old Face" panose="02020602080505020303" pitchFamily="18" charset="0"/>
              </a:rPr>
              <a:t>selector </a:t>
            </a:r>
            <a:r>
              <a:rPr lang="en-US" sz="2000" dirty="0">
                <a:latin typeface="Baskerville Old Face" panose="02020602080505020303" pitchFamily="18" charset="0"/>
              </a:rPr>
              <a:t>matches every element that is the last child of its parent.</a:t>
            </a:r>
          </a:p>
          <a:p>
            <a:pPr marL="0" indent="0">
              <a:buNone/>
            </a:pPr>
            <a:r>
              <a:rPr lang="en-US" sz="2000" b="1" dirty="0">
                <a:latin typeface="Baskerville Old Face" panose="02020602080505020303" pitchFamily="18" charset="0"/>
              </a:rPr>
              <a:t>Tip:</a:t>
            </a:r>
            <a:r>
              <a:rPr lang="en-US" sz="2000" dirty="0">
                <a:latin typeface="Baskerville Old Face" panose="02020602080505020303" pitchFamily="18" charset="0"/>
              </a:rPr>
              <a:t> p:last-child is equal to p:nth-last-child(1</a:t>
            </a:r>
            <a:r>
              <a:rPr lang="en-US" sz="2000" dirty="0" smtClean="0">
                <a:latin typeface="Baskerville Old Face" panose="02020602080505020303" pitchFamily="18" charset="0"/>
              </a:rPr>
              <a:t>).</a:t>
            </a:r>
          </a:p>
          <a:p>
            <a:pPr marL="0" indent="0">
              <a:buNone/>
            </a:pPr>
            <a:endParaRPr lang="en-US" sz="2000" dirty="0">
              <a:latin typeface="Baskerville Old Face" panose="02020602080505020303" pitchFamily="18" charset="0"/>
            </a:endParaRPr>
          </a:p>
          <a:p>
            <a:r>
              <a:rPr lang="en-US" sz="2000" b="1" dirty="0">
                <a:solidFill>
                  <a:srgbClr val="00B0F0"/>
                </a:solidFill>
                <a:latin typeface="Baskerville Old Face" panose="02020602080505020303" pitchFamily="18" charset="0"/>
              </a:rPr>
              <a:t>:</a:t>
            </a:r>
            <a:r>
              <a:rPr lang="en-US" sz="2000" b="1" dirty="0" smtClean="0">
                <a:solidFill>
                  <a:srgbClr val="00B0F0"/>
                </a:solidFill>
                <a:latin typeface="Baskerville Old Face" panose="02020602080505020303" pitchFamily="18" charset="0"/>
              </a:rPr>
              <a:t>only-child </a:t>
            </a:r>
            <a:r>
              <a:rPr lang="en-US" sz="2000" b="1" dirty="0" smtClean="0">
                <a:latin typeface="Baskerville Old Face" panose="02020602080505020303" pitchFamily="18" charset="0"/>
              </a:rPr>
              <a:t>: </a:t>
            </a:r>
            <a:r>
              <a:rPr lang="en-US" sz="2000" dirty="0" smtClean="0">
                <a:latin typeface="Baskerville Old Face" panose="02020602080505020303" pitchFamily="18" charset="0"/>
              </a:rPr>
              <a:t>If </a:t>
            </a:r>
            <a:r>
              <a:rPr lang="en-US" sz="2000" dirty="0">
                <a:latin typeface="Baskerville Old Face" panose="02020602080505020303" pitchFamily="18" charset="0"/>
              </a:rPr>
              <a:t>an element is the only child of its parent, then you can select </a:t>
            </a:r>
            <a:r>
              <a:rPr lang="en-US" sz="2000" dirty="0" smtClean="0">
                <a:latin typeface="Baskerville Old Face" panose="02020602080505020303" pitchFamily="18" charset="0"/>
              </a:rPr>
              <a:t>it</a:t>
            </a:r>
          </a:p>
          <a:p>
            <a:r>
              <a:rPr lang="en-US" sz="2000" b="1" dirty="0">
                <a:solidFill>
                  <a:srgbClr val="00B0F0"/>
                </a:solidFill>
                <a:latin typeface="Baskerville Old Face" panose="02020602080505020303" pitchFamily="18" charset="0"/>
              </a:rPr>
              <a:t>:</a:t>
            </a:r>
            <a:r>
              <a:rPr lang="en-US" sz="2000" b="1" dirty="0" smtClean="0">
                <a:solidFill>
                  <a:srgbClr val="00B0F0"/>
                </a:solidFill>
                <a:latin typeface="Baskerville Old Face" panose="02020602080505020303" pitchFamily="18" charset="0"/>
              </a:rPr>
              <a:t>empty</a:t>
            </a:r>
            <a:r>
              <a:rPr lang="en-US" sz="2000" b="1" dirty="0" smtClean="0">
                <a:latin typeface="Baskerville Old Face" panose="02020602080505020303" pitchFamily="18" charset="0"/>
              </a:rPr>
              <a:t> : </a:t>
            </a:r>
            <a:r>
              <a:rPr lang="en-US" sz="2000" dirty="0" smtClean="0">
                <a:latin typeface="Baskerville Old Face" panose="02020602080505020303" pitchFamily="18" charset="0"/>
              </a:rPr>
              <a:t>selector </a:t>
            </a:r>
            <a:r>
              <a:rPr lang="en-US" sz="2000" dirty="0">
                <a:latin typeface="Baskerville Old Face" panose="02020602080505020303" pitchFamily="18" charset="0"/>
              </a:rPr>
              <a:t>matches every element that has no children</a:t>
            </a:r>
          </a:p>
        </p:txBody>
      </p:sp>
      <p:sp>
        <p:nvSpPr>
          <p:cNvPr id="4" name="Slide Number Placeholder 3"/>
          <p:cNvSpPr>
            <a:spLocks noGrp="1"/>
          </p:cNvSpPr>
          <p:nvPr>
            <p:ph type="sldNum" sz="quarter" idx="12"/>
          </p:nvPr>
        </p:nvSpPr>
        <p:spPr/>
        <p:txBody>
          <a:bodyPr/>
          <a:lstStyle/>
          <a:p>
            <a:fld id="{F056BA15-7453-4EEC-86B0-1BE5C36F20C3}" type="slidenum">
              <a:rPr lang="en-US" smtClean="0"/>
              <a:t>40</a:t>
            </a:fld>
            <a:endParaRPr lang="en-US"/>
          </a:p>
        </p:txBody>
      </p:sp>
    </p:spTree>
    <p:extLst>
      <p:ext uri="{BB962C8B-B14F-4D97-AF65-F5344CB8AC3E}">
        <p14:creationId xmlns:p14="http://schemas.microsoft.com/office/powerpoint/2010/main" val="20789781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002060"/>
                </a:solidFill>
                <a:latin typeface="Baskerville Old Face" panose="02020602080505020303" pitchFamily="18" charset="0"/>
              </a:rPr>
              <a:t>2. The Target Pseudo-Class</a:t>
            </a:r>
            <a:endParaRPr lang="en-US" sz="3200" dirty="0">
              <a:solidFill>
                <a:srgbClr val="002060"/>
              </a:solidFill>
              <a:latin typeface="Baskerville Old Face" panose="02020602080505020303" pitchFamily="18" charset="0"/>
            </a:endParaRPr>
          </a:p>
        </p:txBody>
      </p:sp>
      <p:sp>
        <p:nvSpPr>
          <p:cNvPr id="3" name="Content Placeholder 2"/>
          <p:cNvSpPr>
            <a:spLocks noGrp="1"/>
          </p:cNvSpPr>
          <p:nvPr>
            <p:ph idx="1"/>
          </p:nvPr>
        </p:nvSpPr>
        <p:spPr>
          <a:xfrm>
            <a:off x="838197" y="1308511"/>
            <a:ext cx="10515600" cy="1284557"/>
          </a:xfrm>
        </p:spPr>
        <p:txBody>
          <a:bodyPr>
            <a:normAutofit fontScale="92500" lnSpcReduction="10000"/>
          </a:bodyPr>
          <a:lstStyle/>
          <a:p>
            <a:r>
              <a:rPr lang="en-US" sz="2400" b="1" dirty="0">
                <a:solidFill>
                  <a:srgbClr val="00B0F0"/>
                </a:solidFill>
                <a:latin typeface="Baskerville Old Face" panose="02020602080505020303" pitchFamily="18" charset="0"/>
              </a:rPr>
              <a:t>:</a:t>
            </a:r>
            <a:r>
              <a:rPr lang="en-US" sz="2400" b="1" dirty="0" smtClean="0">
                <a:solidFill>
                  <a:srgbClr val="00B0F0"/>
                </a:solidFill>
                <a:latin typeface="Baskerville Old Face" panose="02020602080505020303" pitchFamily="18" charset="0"/>
              </a:rPr>
              <a:t>target</a:t>
            </a:r>
            <a:r>
              <a:rPr lang="en-US" sz="2400" b="1" dirty="0" smtClean="0">
                <a:latin typeface="Baskerville Old Face" panose="02020602080505020303" pitchFamily="18" charset="0"/>
              </a:rPr>
              <a:t> : </a:t>
            </a:r>
            <a:r>
              <a:rPr lang="en-US" sz="2400" dirty="0">
                <a:latin typeface="Baskerville Old Face" panose="02020602080505020303" pitchFamily="18" charset="0"/>
              </a:rPr>
              <a:t>selector can be used to style the current active target </a:t>
            </a:r>
            <a:r>
              <a:rPr lang="en-US" sz="2400" dirty="0" smtClean="0">
                <a:latin typeface="Baskerville Old Face" panose="02020602080505020303" pitchFamily="18" charset="0"/>
              </a:rPr>
              <a:t>element, because </a:t>
            </a:r>
            <a:r>
              <a:rPr lang="en-US" sz="2400" dirty="0">
                <a:latin typeface="Baskerville Old Face" panose="02020602080505020303" pitchFamily="18" charset="0"/>
              </a:rPr>
              <a:t>it allows us to </a:t>
            </a:r>
            <a:r>
              <a:rPr lang="en-US" sz="2400" dirty="0" smtClean="0">
                <a:latin typeface="Baskerville Old Face" panose="02020602080505020303" pitchFamily="18" charset="0"/>
              </a:rPr>
              <a:t>style elements </a:t>
            </a:r>
            <a:r>
              <a:rPr lang="en-US" sz="2400" dirty="0">
                <a:latin typeface="Baskerville Old Face" panose="02020602080505020303" pitchFamily="18" charset="0"/>
              </a:rPr>
              <a:t>on the page based on the URL. If the URL has an identifier (</a:t>
            </a:r>
            <a:r>
              <a:rPr lang="en-US" sz="2400" dirty="0" smtClean="0">
                <a:latin typeface="Baskerville Old Face" panose="02020602080505020303" pitchFamily="18" charset="0"/>
              </a:rPr>
              <a:t>that follows </a:t>
            </a:r>
            <a:r>
              <a:rPr lang="en-US" sz="2400" dirty="0">
                <a:latin typeface="Baskerville Old Face" panose="02020602080505020303" pitchFamily="18" charset="0"/>
              </a:rPr>
              <a:t>an </a:t>
            </a:r>
            <a:r>
              <a:rPr lang="en-US" sz="2400" dirty="0" smtClean="0">
                <a:latin typeface="Baskerville Old Face" panose="02020602080505020303" pitchFamily="18" charset="0"/>
              </a:rPr>
              <a:t>#),</a:t>
            </a:r>
            <a:r>
              <a:rPr lang="en-US" sz="2400" dirty="0">
                <a:latin typeface="Baskerville Old Face" panose="02020602080505020303" pitchFamily="18" charset="0"/>
              </a:rPr>
              <a:t> shares the ID with the </a:t>
            </a:r>
            <a:r>
              <a:rPr lang="en-US" sz="2400" dirty="0" smtClean="0">
                <a:latin typeface="Baskerville Old Face" panose="02020602080505020303" pitchFamily="18" charset="0"/>
              </a:rPr>
              <a:t>identifier of another element then </a:t>
            </a:r>
            <a:r>
              <a:rPr lang="en-US" sz="2400" dirty="0">
                <a:latin typeface="Baskerville Old Face" panose="02020602080505020303" pitchFamily="18" charset="0"/>
              </a:rPr>
              <a:t>the :target pseudo-class will style the element </a:t>
            </a:r>
            <a:r>
              <a:rPr lang="en-US" sz="2400" dirty="0" smtClean="0">
                <a:latin typeface="Baskerville Old Face" panose="02020602080505020303" pitchFamily="18" charset="0"/>
              </a:rPr>
              <a:t>that have the id equal to the url of the elements clicked.</a:t>
            </a:r>
            <a:endParaRPr lang="en-US" sz="2400" dirty="0">
              <a:latin typeface="Baskerville Old Face" panose="02020602080505020303" pitchFamily="18" charset="0"/>
            </a:endParaRPr>
          </a:p>
        </p:txBody>
      </p:sp>
      <p:sp>
        <p:nvSpPr>
          <p:cNvPr id="5" name="Title 1"/>
          <p:cNvSpPr txBox="1">
            <a:spLocks/>
          </p:cNvSpPr>
          <p:nvPr/>
        </p:nvSpPr>
        <p:spPr>
          <a:xfrm>
            <a:off x="838197" y="3008604"/>
            <a:ext cx="8617633" cy="584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2060"/>
                </a:solidFill>
                <a:latin typeface="Baskerville Old Face" panose="02020602080505020303" pitchFamily="18" charset="0"/>
              </a:rPr>
              <a:t>3. The UI Element States Pseudo-Classes</a:t>
            </a:r>
            <a:endParaRPr lang="en-US" sz="3200" dirty="0">
              <a:solidFill>
                <a:srgbClr val="002060"/>
              </a:solidFill>
              <a:latin typeface="Baskerville Old Face" panose="02020602080505020303" pitchFamily="18" charset="0"/>
            </a:endParaRPr>
          </a:p>
        </p:txBody>
      </p:sp>
      <p:sp>
        <p:nvSpPr>
          <p:cNvPr id="6" name="Content Placeholder 2"/>
          <p:cNvSpPr txBox="1">
            <a:spLocks/>
          </p:cNvSpPr>
          <p:nvPr/>
        </p:nvSpPr>
        <p:spPr>
          <a:xfrm>
            <a:off x="838198" y="3495449"/>
            <a:ext cx="10515600" cy="8097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B0F0"/>
                </a:solidFill>
                <a:latin typeface="Baskerville Old Face" panose="02020602080505020303" pitchFamily="18" charset="0"/>
              </a:rPr>
              <a:t>:enabled and :</a:t>
            </a:r>
            <a:r>
              <a:rPr lang="en-US" sz="2000" b="1" dirty="0" smtClean="0">
                <a:solidFill>
                  <a:srgbClr val="00B0F0"/>
                </a:solidFill>
                <a:latin typeface="Baskerville Old Face" panose="02020602080505020303" pitchFamily="18" charset="0"/>
              </a:rPr>
              <a:t>disabled</a:t>
            </a:r>
            <a:r>
              <a:rPr lang="en-US" sz="2000" b="1" dirty="0" smtClean="0">
                <a:latin typeface="Baskerville Old Face" panose="02020602080505020303" pitchFamily="18" charset="0"/>
              </a:rPr>
              <a:t> : </a:t>
            </a:r>
            <a:r>
              <a:rPr lang="en-US" sz="2000" dirty="0">
                <a:latin typeface="Baskerville Old Face" panose="02020602080505020303" pitchFamily="18" charset="0"/>
              </a:rPr>
              <a:t>selector matches every </a:t>
            </a:r>
            <a:r>
              <a:rPr lang="en-US" sz="2000" dirty="0" smtClean="0">
                <a:latin typeface="Baskerville Old Face" panose="02020602080505020303" pitchFamily="18" charset="0"/>
              </a:rPr>
              <a:t>enabled, disabled  element respectively.</a:t>
            </a:r>
          </a:p>
          <a:p>
            <a:r>
              <a:rPr lang="en-US" sz="2000" b="1" dirty="0">
                <a:solidFill>
                  <a:srgbClr val="00B0F0"/>
                </a:solidFill>
                <a:latin typeface="Baskerville Old Face" panose="02020602080505020303" pitchFamily="18" charset="0"/>
              </a:rPr>
              <a:t>:</a:t>
            </a:r>
            <a:r>
              <a:rPr lang="en-US" sz="2000" b="1" dirty="0" smtClean="0">
                <a:solidFill>
                  <a:srgbClr val="00B0F0"/>
                </a:solidFill>
                <a:latin typeface="Baskerville Old Face" panose="02020602080505020303" pitchFamily="18" charset="0"/>
              </a:rPr>
              <a:t>checked </a:t>
            </a:r>
            <a:r>
              <a:rPr lang="en-US" sz="2000" b="1" dirty="0" smtClean="0">
                <a:latin typeface="Baskerville Old Face" panose="02020602080505020303" pitchFamily="18" charset="0"/>
              </a:rPr>
              <a:t>: </a:t>
            </a:r>
            <a:r>
              <a:rPr lang="en-US" sz="2000" dirty="0" smtClean="0">
                <a:latin typeface="Baskerville Old Face" panose="02020602080505020303" pitchFamily="18" charset="0"/>
              </a:rPr>
              <a:t>selector </a:t>
            </a:r>
            <a:r>
              <a:rPr lang="en-US" sz="2000" dirty="0">
                <a:latin typeface="Baskerville Old Face" panose="02020602080505020303" pitchFamily="18" charset="0"/>
              </a:rPr>
              <a:t>matches every checked &lt;input&gt; element </a:t>
            </a:r>
          </a:p>
        </p:txBody>
      </p:sp>
      <p:sp>
        <p:nvSpPr>
          <p:cNvPr id="7" name="Content Placeholder 2"/>
          <p:cNvSpPr txBox="1">
            <a:spLocks/>
          </p:cNvSpPr>
          <p:nvPr/>
        </p:nvSpPr>
        <p:spPr>
          <a:xfrm>
            <a:off x="838197" y="5377590"/>
            <a:ext cx="10515600" cy="685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B0F0"/>
                </a:solidFill>
                <a:latin typeface="Baskerville Old Face" panose="02020602080505020303" pitchFamily="18" charset="0"/>
              </a:rPr>
              <a:t>:</a:t>
            </a:r>
            <a:r>
              <a:rPr lang="en-US" sz="2000" b="1" dirty="0" smtClean="0">
                <a:solidFill>
                  <a:srgbClr val="00B0F0"/>
                </a:solidFill>
                <a:latin typeface="Baskerville Old Face" panose="02020602080505020303" pitchFamily="18" charset="0"/>
              </a:rPr>
              <a:t>not</a:t>
            </a:r>
            <a:r>
              <a:rPr lang="en-US" sz="2000" b="1" dirty="0" smtClean="0">
                <a:latin typeface="Baskerville Old Face" panose="02020602080505020303" pitchFamily="18" charset="0"/>
              </a:rPr>
              <a:t> : </a:t>
            </a:r>
            <a:r>
              <a:rPr lang="en-US" sz="2000" dirty="0" smtClean="0">
                <a:latin typeface="Baskerville Old Face" panose="02020602080505020303" pitchFamily="18" charset="0"/>
              </a:rPr>
              <a:t>This </a:t>
            </a:r>
            <a:r>
              <a:rPr lang="en-US" sz="2000" dirty="0">
                <a:latin typeface="Baskerville Old Face" panose="02020602080505020303" pitchFamily="18" charset="0"/>
              </a:rPr>
              <a:t>is another of my favorites, because it selects everything </a:t>
            </a:r>
            <a:r>
              <a:rPr lang="en-US" sz="2000" i="1" dirty="0">
                <a:latin typeface="Baskerville Old Face" panose="02020602080505020303" pitchFamily="18" charset="0"/>
              </a:rPr>
              <a:t>except </a:t>
            </a:r>
            <a:r>
              <a:rPr lang="en-US" sz="2000" dirty="0" smtClean="0">
                <a:latin typeface="Baskerville Old Face" panose="02020602080505020303" pitchFamily="18" charset="0"/>
              </a:rPr>
              <a:t>the element </a:t>
            </a:r>
            <a:r>
              <a:rPr lang="en-US" sz="2000" dirty="0">
                <a:latin typeface="Baskerville Old Face" panose="02020602080505020303" pitchFamily="18" charset="0"/>
              </a:rPr>
              <a:t>you specify.</a:t>
            </a:r>
          </a:p>
        </p:txBody>
      </p:sp>
      <p:sp>
        <p:nvSpPr>
          <p:cNvPr id="8" name="Title 1"/>
          <p:cNvSpPr txBox="1">
            <a:spLocks/>
          </p:cNvSpPr>
          <p:nvPr/>
        </p:nvSpPr>
        <p:spPr>
          <a:xfrm>
            <a:off x="838197" y="4771495"/>
            <a:ext cx="8617633" cy="780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002060"/>
                </a:solidFill>
                <a:latin typeface="Baskerville Old Face" panose="02020602080505020303" pitchFamily="18" charset="0"/>
              </a:rPr>
              <a:t>4. </a:t>
            </a:r>
            <a:r>
              <a:rPr lang="en-US" sz="3200" b="1" dirty="0">
                <a:solidFill>
                  <a:srgbClr val="002060"/>
                </a:solidFill>
                <a:latin typeface="Baskerville Old Face" panose="02020602080505020303" pitchFamily="18" charset="0"/>
              </a:rPr>
              <a:t>Negation Pseudo-Class</a:t>
            </a:r>
          </a:p>
          <a:p>
            <a:endParaRPr lang="en-US" sz="3200" dirty="0">
              <a:solidFill>
                <a:srgbClr val="002060"/>
              </a:solidFill>
              <a:latin typeface="Baskerville Old Face" panose="02020602080505020303" pitchFamily="18" charset="0"/>
            </a:endParaRPr>
          </a:p>
        </p:txBody>
      </p:sp>
      <p:sp>
        <p:nvSpPr>
          <p:cNvPr id="4" name="Slide Number Placeholder 3"/>
          <p:cNvSpPr>
            <a:spLocks noGrp="1"/>
          </p:cNvSpPr>
          <p:nvPr>
            <p:ph type="sldNum" sz="quarter" idx="12"/>
          </p:nvPr>
        </p:nvSpPr>
        <p:spPr/>
        <p:txBody>
          <a:bodyPr/>
          <a:lstStyle/>
          <a:p>
            <a:fld id="{F056BA15-7453-4EEC-86B0-1BE5C36F20C3}" type="slidenum">
              <a:rPr lang="en-US" smtClean="0"/>
              <a:t>41</a:t>
            </a:fld>
            <a:endParaRPr lang="en-US"/>
          </a:p>
        </p:txBody>
      </p:sp>
    </p:spTree>
    <p:extLst>
      <p:ext uri="{BB962C8B-B14F-4D97-AF65-F5344CB8AC3E}">
        <p14:creationId xmlns:p14="http://schemas.microsoft.com/office/powerpoint/2010/main" val="37799068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15367"/>
          </a:xfrm>
        </p:spPr>
        <p:txBody>
          <a:bodyPr>
            <a:normAutofit fontScale="90000"/>
          </a:bodyPr>
          <a:lstStyle/>
          <a:p>
            <a:r>
              <a:rPr lang="en-US" sz="4000" dirty="0">
                <a:solidFill>
                  <a:srgbClr val="002060"/>
                </a:solidFill>
                <a:latin typeface="Baskerville Old Face" panose="02020602080505020303" pitchFamily="18" charset="0"/>
              </a:rPr>
              <a:t>CSS </a:t>
            </a:r>
            <a:r>
              <a:rPr lang="en-US" sz="4000" dirty="0" smtClean="0">
                <a:solidFill>
                  <a:srgbClr val="002060"/>
                </a:solidFill>
                <a:latin typeface="Baskerville Old Face" panose="02020602080505020303" pitchFamily="18" charset="0"/>
              </a:rPr>
              <a:t>Specificity</a:t>
            </a:r>
            <a:br>
              <a:rPr lang="en-US" sz="4000" dirty="0" smtClean="0">
                <a:solidFill>
                  <a:srgbClr val="002060"/>
                </a:solidFill>
                <a:latin typeface="Baskerville Old Face" panose="02020602080505020303" pitchFamily="18" charset="0"/>
              </a:rPr>
            </a:br>
            <a:r>
              <a:rPr lang="en-US" sz="2000" dirty="0" smtClean="0">
                <a:solidFill>
                  <a:srgbClr val="002060"/>
                </a:solidFill>
                <a:latin typeface="Baskerville Old Face" panose="02020602080505020303" pitchFamily="18" charset="0"/>
              </a:rPr>
              <a:t/>
            </a:r>
            <a:br>
              <a:rPr lang="en-US" sz="2000" dirty="0" smtClean="0">
                <a:solidFill>
                  <a:srgbClr val="002060"/>
                </a:solidFill>
                <a:latin typeface="Baskerville Old Face" panose="02020602080505020303" pitchFamily="18" charset="0"/>
              </a:rPr>
            </a:br>
            <a:r>
              <a:rPr lang="en-US" sz="2000" dirty="0">
                <a:latin typeface="Baskerville Old Face" panose="02020602080505020303" pitchFamily="18" charset="0"/>
              </a:rPr>
              <a:t>If there are two or more CSS rules on the same element, the browser follows some rules to determine which one is most specific and therefore will be applied. So is like a priority for which CSS style will be applied on the element.</a:t>
            </a:r>
            <a:br>
              <a:rPr lang="en-US" sz="2000" dirty="0">
                <a:latin typeface="Baskerville Old Face" panose="02020602080505020303" pitchFamily="18" charset="0"/>
              </a:rPr>
            </a:br>
            <a:endParaRPr lang="en-US" sz="16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50498" y="2022573"/>
            <a:ext cx="9453490" cy="4351338"/>
          </a:xfrm>
        </p:spPr>
      </p:pic>
      <p:sp>
        <p:nvSpPr>
          <p:cNvPr id="3" name="Slide Number Placeholder 2"/>
          <p:cNvSpPr>
            <a:spLocks noGrp="1"/>
          </p:cNvSpPr>
          <p:nvPr>
            <p:ph type="sldNum" sz="quarter" idx="12"/>
          </p:nvPr>
        </p:nvSpPr>
        <p:spPr/>
        <p:txBody>
          <a:bodyPr/>
          <a:lstStyle/>
          <a:p>
            <a:fld id="{F056BA15-7453-4EEC-86B0-1BE5C36F20C3}" type="slidenum">
              <a:rPr lang="en-US" smtClean="0"/>
              <a:t>42</a:t>
            </a:fld>
            <a:endParaRPr lang="en-US"/>
          </a:p>
        </p:txBody>
      </p:sp>
    </p:spTree>
    <p:extLst>
      <p:ext uri="{BB962C8B-B14F-4D97-AF65-F5344CB8AC3E}">
        <p14:creationId xmlns:p14="http://schemas.microsoft.com/office/powerpoint/2010/main" val="40016336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4234"/>
            <a:ext cx="10515600" cy="5514535"/>
          </a:xfrm>
        </p:spPr>
        <p:txBody>
          <a:bodyPr>
            <a:noAutofit/>
          </a:bodyPr>
          <a:lstStyle/>
          <a:p>
            <a:pPr marL="514350" indent="-514350">
              <a:buAutoNum type="arabicPeriod"/>
            </a:pPr>
            <a:r>
              <a:rPr lang="en-US" sz="2400" b="1" dirty="0" smtClean="0">
                <a:solidFill>
                  <a:srgbClr val="0070C0"/>
                </a:solidFill>
                <a:latin typeface="Baskerville Old Face" panose="02020602080505020303" pitchFamily="18" charset="0"/>
              </a:rPr>
              <a:t>Attribute selectors</a:t>
            </a:r>
            <a:r>
              <a:rPr lang="en-US" sz="2400" b="1" dirty="0" smtClean="0">
                <a:latin typeface="Baskerville Old Face" panose="02020602080505020303" pitchFamily="18" charset="0"/>
              </a:rPr>
              <a:t>:</a:t>
            </a:r>
            <a:r>
              <a:rPr lang="en-US" sz="2400" dirty="0" smtClean="0">
                <a:latin typeface="Baskerville Old Face" panose="02020602080505020303" pitchFamily="18" charset="0"/>
              </a:rPr>
              <a:t> Allows you to target an element based on the attribute selected. So every element having this attribute will be selected unless the value of the attribute is specified so elements with this attribute and value will be selected.</a:t>
            </a:r>
          </a:p>
          <a:p>
            <a:pPr marL="0" indent="0">
              <a:buNone/>
            </a:pPr>
            <a:r>
              <a:rPr lang="en-US" sz="2400" dirty="0">
                <a:latin typeface="Baskerville Old Face" panose="02020602080505020303" pitchFamily="18" charset="0"/>
              </a:rPr>
              <a:t>There are 6 different types of attribute selectors:</a:t>
            </a:r>
          </a:p>
          <a:p>
            <a:pPr marL="0" indent="0">
              <a:buNone/>
            </a:pPr>
            <a:r>
              <a:rPr lang="en-US" sz="2400" dirty="0">
                <a:solidFill>
                  <a:srgbClr val="00B0F0"/>
                </a:solidFill>
                <a:latin typeface="Baskerville Old Face" panose="02020602080505020303" pitchFamily="18" charset="0"/>
              </a:rPr>
              <a:t>• [</a:t>
            </a:r>
            <a:r>
              <a:rPr lang="en-US" sz="2400" dirty="0" smtClean="0">
                <a:solidFill>
                  <a:srgbClr val="00B0F0"/>
                </a:solidFill>
                <a:latin typeface="Baskerville Old Face" panose="02020602080505020303" pitchFamily="18" charset="0"/>
              </a:rPr>
              <a:t>att=value]</a:t>
            </a:r>
            <a:r>
              <a:rPr lang="en-US" sz="2400" dirty="0" smtClean="0">
                <a:latin typeface="Baskerville Old Face" panose="02020602080505020303" pitchFamily="18" charset="0"/>
              </a:rPr>
              <a:t>: The </a:t>
            </a:r>
            <a:r>
              <a:rPr lang="en-US" sz="2400" dirty="0">
                <a:latin typeface="Baskerville Old Face" panose="02020602080505020303" pitchFamily="18" charset="0"/>
              </a:rPr>
              <a:t>attribute has to have the exact value specified.</a:t>
            </a:r>
          </a:p>
          <a:p>
            <a:pPr marL="0" indent="0">
              <a:buNone/>
            </a:pPr>
            <a:r>
              <a:rPr lang="en-US" sz="2400" dirty="0">
                <a:solidFill>
                  <a:srgbClr val="00B0F0"/>
                </a:solidFill>
                <a:latin typeface="Baskerville Old Face" panose="02020602080505020303" pitchFamily="18" charset="0"/>
              </a:rPr>
              <a:t>• [att~=</a:t>
            </a:r>
            <a:r>
              <a:rPr lang="en-US" sz="2400" dirty="0" smtClean="0">
                <a:solidFill>
                  <a:srgbClr val="00B0F0"/>
                </a:solidFill>
                <a:latin typeface="Baskerville Old Face" panose="02020602080505020303" pitchFamily="18" charset="0"/>
              </a:rPr>
              <a:t>value]</a:t>
            </a:r>
            <a:r>
              <a:rPr lang="en-US" sz="2400" dirty="0" smtClean="0">
                <a:latin typeface="Baskerville Old Face" panose="02020602080505020303" pitchFamily="18" charset="0"/>
              </a:rPr>
              <a:t>: The attribute’s value needs to be a whitespace separated list of words (for </a:t>
            </a:r>
            <a:r>
              <a:rPr lang="en-US" sz="2400" dirty="0">
                <a:latin typeface="Baskerville Old Face" panose="02020602080505020303" pitchFamily="18" charset="0"/>
              </a:rPr>
              <a:t>example, class=”title featured home”), and one of the words </a:t>
            </a:r>
            <a:r>
              <a:rPr lang="en-US" sz="2400" dirty="0" smtClean="0">
                <a:latin typeface="Baskerville Old Face" panose="02020602080505020303" pitchFamily="18" charset="0"/>
              </a:rPr>
              <a:t>is exactly </a:t>
            </a:r>
            <a:r>
              <a:rPr lang="en-US" sz="2400" dirty="0">
                <a:latin typeface="Baskerville Old Face" panose="02020602080505020303" pitchFamily="18" charset="0"/>
              </a:rPr>
              <a:t>the specified value</a:t>
            </a:r>
            <a:r>
              <a:rPr lang="en-US" sz="2400" dirty="0" smtClean="0">
                <a:latin typeface="Baskerville Old Face" panose="02020602080505020303" pitchFamily="18" charset="0"/>
              </a:rPr>
              <a:t>.</a:t>
            </a:r>
          </a:p>
          <a:p>
            <a:pPr marL="0" indent="0">
              <a:buNone/>
            </a:pPr>
            <a:r>
              <a:rPr lang="en-US" sz="2400" dirty="0" smtClean="0">
                <a:solidFill>
                  <a:srgbClr val="00B0F0"/>
                </a:solidFill>
                <a:latin typeface="Baskerville Old Face" panose="02020602080505020303" pitchFamily="18" charset="0"/>
              </a:rPr>
              <a:t>• [att|=value]</a:t>
            </a:r>
            <a:r>
              <a:rPr lang="en-US" sz="2400" dirty="0" smtClean="0">
                <a:latin typeface="Baskerville Old Face" panose="02020602080505020303" pitchFamily="18" charset="0"/>
              </a:rPr>
              <a:t>: The attribute’s value is exactly “value” or starts with the word “value” and </a:t>
            </a:r>
            <a:r>
              <a:rPr lang="en-US" sz="2400" dirty="0">
                <a:latin typeface="Baskerville Old Face" panose="02020602080505020303" pitchFamily="18" charset="0"/>
              </a:rPr>
              <a:t>is immediately followed by “-”, so it would be “value-</a:t>
            </a:r>
            <a:r>
              <a:rPr lang="en-US" sz="2400" dirty="0" smtClean="0">
                <a:latin typeface="Baskerville Old Face" panose="02020602080505020303" pitchFamily="18" charset="0"/>
              </a:rPr>
              <a:t>”. </a:t>
            </a:r>
          </a:p>
          <a:p>
            <a:pPr marL="0" indent="0">
              <a:buNone/>
            </a:pPr>
            <a:r>
              <a:rPr lang="en-US" sz="2400" dirty="0" smtClean="0">
                <a:solidFill>
                  <a:srgbClr val="00B0F0"/>
                </a:solidFill>
                <a:latin typeface="Baskerville Old Face" panose="02020602080505020303" pitchFamily="18" charset="0"/>
              </a:rPr>
              <a:t>• </a:t>
            </a:r>
            <a:r>
              <a:rPr lang="en-US" sz="2400" dirty="0">
                <a:solidFill>
                  <a:srgbClr val="00B0F0"/>
                </a:solidFill>
                <a:latin typeface="Baskerville Old Face" panose="02020602080505020303" pitchFamily="18" charset="0"/>
              </a:rPr>
              <a:t>[att^=</a:t>
            </a:r>
            <a:r>
              <a:rPr lang="en-US" sz="2400" dirty="0" smtClean="0">
                <a:solidFill>
                  <a:srgbClr val="00B0F0"/>
                </a:solidFill>
                <a:latin typeface="Baskerville Old Face" panose="02020602080505020303" pitchFamily="18" charset="0"/>
              </a:rPr>
              <a:t>value]</a:t>
            </a:r>
            <a:r>
              <a:rPr lang="en-US" sz="2400" dirty="0" smtClean="0">
                <a:latin typeface="Baskerville Old Face" panose="02020602080505020303" pitchFamily="18" charset="0"/>
              </a:rPr>
              <a:t>: The </a:t>
            </a:r>
            <a:r>
              <a:rPr lang="en-US" sz="2400" dirty="0">
                <a:latin typeface="Baskerville Old Face" panose="02020602080505020303" pitchFamily="18" charset="0"/>
              </a:rPr>
              <a:t>attribute’s value starts with the specified value</a:t>
            </a:r>
            <a:r>
              <a:rPr lang="en-US" sz="2400" dirty="0" smtClean="0">
                <a:latin typeface="Baskerville Old Face" panose="02020602080505020303" pitchFamily="18" charset="0"/>
              </a:rPr>
              <a:t>. </a:t>
            </a:r>
          </a:p>
          <a:p>
            <a:pPr marL="0" indent="0">
              <a:buNone/>
            </a:pPr>
            <a:r>
              <a:rPr lang="en-US" sz="2400" dirty="0" smtClean="0">
                <a:solidFill>
                  <a:srgbClr val="00B0F0"/>
                </a:solidFill>
                <a:latin typeface="Baskerville Old Face" panose="02020602080505020303" pitchFamily="18" charset="0"/>
              </a:rPr>
              <a:t>• </a:t>
            </a:r>
            <a:r>
              <a:rPr lang="en-US" sz="2400" dirty="0">
                <a:solidFill>
                  <a:srgbClr val="00B0F0"/>
                </a:solidFill>
                <a:latin typeface="Baskerville Old Face" panose="02020602080505020303" pitchFamily="18" charset="0"/>
              </a:rPr>
              <a:t>[att$=</a:t>
            </a:r>
            <a:r>
              <a:rPr lang="en-US" sz="2400" dirty="0" smtClean="0">
                <a:solidFill>
                  <a:srgbClr val="00B0F0"/>
                </a:solidFill>
                <a:latin typeface="Baskerville Old Face" panose="02020602080505020303" pitchFamily="18" charset="0"/>
              </a:rPr>
              <a:t>value]</a:t>
            </a:r>
            <a:r>
              <a:rPr lang="en-US" sz="2400" dirty="0" smtClean="0">
                <a:latin typeface="Baskerville Old Face" panose="02020602080505020303" pitchFamily="18" charset="0"/>
              </a:rPr>
              <a:t>: The </a:t>
            </a:r>
            <a:r>
              <a:rPr lang="en-US" sz="2400" dirty="0">
                <a:latin typeface="Baskerville Old Face" panose="02020602080505020303" pitchFamily="18" charset="0"/>
              </a:rPr>
              <a:t>attribute’s value ends with the specified value</a:t>
            </a:r>
            <a:r>
              <a:rPr lang="en-US" sz="2400" dirty="0" smtClean="0">
                <a:latin typeface="Baskerville Old Face" panose="02020602080505020303" pitchFamily="18" charset="0"/>
              </a:rPr>
              <a:t>. </a:t>
            </a:r>
          </a:p>
          <a:p>
            <a:pPr marL="0" indent="0">
              <a:buNone/>
            </a:pPr>
            <a:r>
              <a:rPr lang="en-US" sz="2400" dirty="0" smtClean="0">
                <a:solidFill>
                  <a:srgbClr val="00B0F0"/>
                </a:solidFill>
                <a:latin typeface="Baskerville Old Face" panose="02020602080505020303" pitchFamily="18" charset="0"/>
              </a:rPr>
              <a:t>• </a:t>
            </a:r>
            <a:r>
              <a:rPr lang="en-US" sz="2400" dirty="0">
                <a:solidFill>
                  <a:srgbClr val="00B0F0"/>
                </a:solidFill>
                <a:latin typeface="Baskerville Old Face" panose="02020602080505020303" pitchFamily="18" charset="0"/>
              </a:rPr>
              <a:t>[att*=</a:t>
            </a:r>
            <a:r>
              <a:rPr lang="en-US" sz="2400" dirty="0" smtClean="0">
                <a:solidFill>
                  <a:srgbClr val="00B0F0"/>
                </a:solidFill>
                <a:latin typeface="Baskerville Old Face" panose="02020602080505020303" pitchFamily="18" charset="0"/>
              </a:rPr>
              <a:t>value]</a:t>
            </a:r>
            <a:r>
              <a:rPr lang="en-US" sz="2400" dirty="0" smtClean="0">
                <a:latin typeface="Baskerville Old Face" panose="02020602080505020303" pitchFamily="18" charset="0"/>
              </a:rPr>
              <a:t>: The </a:t>
            </a:r>
            <a:r>
              <a:rPr lang="en-US" sz="2400" dirty="0">
                <a:latin typeface="Baskerville Old Face" panose="02020602080505020303" pitchFamily="18" charset="0"/>
              </a:rPr>
              <a:t>attribute’s value contains the specified value.</a:t>
            </a:r>
            <a:endParaRPr lang="en-US" sz="2400" b="1" dirty="0" smtClean="0">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F056BA15-7453-4EEC-86B0-1BE5C36F20C3}" type="slidenum">
              <a:rPr lang="en-US" smtClean="0"/>
              <a:t>43</a:t>
            </a:fld>
            <a:endParaRPr lang="en-US"/>
          </a:p>
        </p:txBody>
      </p:sp>
    </p:spTree>
    <p:extLst>
      <p:ext uri="{BB962C8B-B14F-4D97-AF65-F5344CB8AC3E}">
        <p14:creationId xmlns:p14="http://schemas.microsoft.com/office/powerpoint/2010/main" val="34922550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065" y="168812"/>
            <a:ext cx="10515600" cy="5936566"/>
          </a:xfrm>
        </p:spPr>
        <p:txBody>
          <a:bodyPr>
            <a:noAutofit/>
          </a:bodyPr>
          <a:lstStyle/>
          <a:p>
            <a:pPr marL="0" indent="0">
              <a:buNone/>
            </a:pPr>
            <a:r>
              <a:rPr lang="en-US" sz="2000" b="1" dirty="0">
                <a:solidFill>
                  <a:srgbClr val="0070C0"/>
                </a:solidFill>
                <a:latin typeface="Baskerville Old Face" panose="02020602080505020303" pitchFamily="18" charset="0"/>
              </a:rPr>
              <a:t>2. Child </a:t>
            </a:r>
            <a:r>
              <a:rPr lang="en-US" sz="2000" b="1" dirty="0" smtClean="0">
                <a:solidFill>
                  <a:srgbClr val="0070C0"/>
                </a:solidFill>
                <a:latin typeface="Baskerville Old Face" panose="02020602080505020303" pitchFamily="18" charset="0"/>
              </a:rPr>
              <a:t>selector</a:t>
            </a:r>
            <a:r>
              <a:rPr lang="en-US" sz="2000" b="1" dirty="0" smtClean="0">
                <a:latin typeface="Baskerville Old Face" panose="02020602080505020303" pitchFamily="18" charset="0"/>
              </a:rPr>
              <a:t>: </a:t>
            </a:r>
            <a:r>
              <a:rPr lang="en-US" sz="2000" dirty="0">
                <a:latin typeface="Baskerville Old Face" panose="02020602080505020303" pitchFamily="18" charset="0"/>
              </a:rPr>
              <a:t>The child selector is represented by the sign “&gt;”. It allows you to </a:t>
            </a:r>
            <a:r>
              <a:rPr lang="en-US" sz="2000" dirty="0" smtClean="0">
                <a:latin typeface="Baskerville Old Face" panose="02020602080505020303" pitchFamily="18" charset="0"/>
              </a:rPr>
              <a:t>target elements </a:t>
            </a:r>
            <a:r>
              <a:rPr lang="en-US" sz="2000" dirty="0">
                <a:latin typeface="Baskerville Old Face" panose="02020602080505020303" pitchFamily="18" charset="0"/>
              </a:rPr>
              <a:t>that are direct children of a particular element.</a:t>
            </a:r>
            <a:r>
              <a:rPr lang="en-US" sz="2000" b="1" dirty="0" smtClean="0">
                <a:latin typeface="Baskerville Old Face" panose="02020602080505020303" pitchFamily="18" charset="0"/>
              </a:rPr>
              <a:t> </a:t>
            </a:r>
          </a:p>
          <a:p>
            <a:pPr marL="0" indent="0">
              <a:buNone/>
            </a:pPr>
            <a:endParaRPr lang="en-US" sz="2000" dirty="0" smtClean="0">
              <a:latin typeface="Baskerville Old Face" panose="02020602080505020303" pitchFamily="18" charset="0"/>
            </a:endParaRPr>
          </a:p>
          <a:p>
            <a:pPr marL="0" indent="0">
              <a:buNone/>
            </a:pPr>
            <a:r>
              <a:rPr lang="en-US" sz="2000" b="1" dirty="0" smtClean="0">
                <a:solidFill>
                  <a:srgbClr val="0070C0"/>
                </a:solidFill>
                <a:latin typeface="Baskerville Old Face" panose="02020602080505020303" pitchFamily="18" charset="0"/>
              </a:rPr>
              <a:t>3</a:t>
            </a:r>
            <a:r>
              <a:rPr lang="en-US" sz="2000" b="1" dirty="0">
                <a:solidFill>
                  <a:srgbClr val="0070C0"/>
                </a:solidFill>
                <a:latin typeface="Baskerville Old Face" panose="02020602080505020303" pitchFamily="18" charset="0"/>
              </a:rPr>
              <a:t>. Sibling </a:t>
            </a:r>
            <a:r>
              <a:rPr lang="en-US" sz="2000" b="1" dirty="0" smtClean="0">
                <a:solidFill>
                  <a:srgbClr val="0070C0"/>
                </a:solidFill>
                <a:latin typeface="Baskerville Old Face" panose="02020602080505020303" pitchFamily="18" charset="0"/>
              </a:rPr>
              <a:t>combinators</a:t>
            </a:r>
            <a:r>
              <a:rPr lang="en-US" sz="2000" b="1" dirty="0" smtClean="0">
                <a:latin typeface="Baskerville Old Face" panose="02020602080505020303" pitchFamily="18" charset="0"/>
              </a:rPr>
              <a:t>: </a:t>
            </a:r>
            <a:r>
              <a:rPr lang="en-US" sz="2000" dirty="0" smtClean="0">
                <a:latin typeface="Baskerville Old Face" panose="02020602080505020303" pitchFamily="18" charset="0"/>
              </a:rPr>
              <a:t>There </a:t>
            </a:r>
            <a:r>
              <a:rPr lang="en-US" sz="2000" dirty="0">
                <a:latin typeface="Baskerville Old Face" panose="02020602080505020303" pitchFamily="18" charset="0"/>
              </a:rPr>
              <a:t>are two types of sibling combinators: </a:t>
            </a:r>
            <a:r>
              <a:rPr lang="en-US" sz="2000" b="1" dirty="0">
                <a:latin typeface="Baskerville Old Face" panose="02020602080505020303" pitchFamily="18" charset="0"/>
              </a:rPr>
              <a:t>adjacent sibling </a:t>
            </a:r>
            <a:r>
              <a:rPr lang="en-US" sz="2000" b="1" dirty="0" smtClean="0">
                <a:latin typeface="Baskerville Old Face" panose="02020602080505020303" pitchFamily="18" charset="0"/>
              </a:rPr>
              <a:t>combinators</a:t>
            </a:r>
            <a:r>
              <a:rPr lang="en-US" sz="2000" b="1" dirty="0">
                <a:latin typeface="Baskerville Old Face" panose="02020602080505020303" pitchFamily="18" charset="0"/>
              </a:rPr>
              <a:t> </a:t>
            </a:r>
            <a:r>
              <a:rPr lang="en-US" sz="2000" dirty="0" smtClean="0">
                <a:latin typeface="Baskerville Old Face" panose="02020602080505020303" pitchFamily="18" charset="0"/>
              </a:rPr>
              <a:t>and </a:t>
            </a:r>
            <a:r>
              <a:rPr lang="en-US" sz="2000" b="1" dirty="0">
                <a:latin typeface="Baskerville Old Face" panose="02020602080505020303" pitchFamily="18" charset="0"/>
              </a:rPr>
              <a:t>general </a:t>
            </a:r>
            <a:r>
              <a:rPr lang="en-US" sz="2000" b="1" dirty="0" smtClean="0">
                <a:latin typeface="Baskerville Old Face" panose="02020602080505020303" pitchFamily="18" charset="0"/>
              </a:rPr>
              <a:t>sibling </a:t>
            </a:r>
            <a:r>
              <a:rPr lang="en-US" sz="2000" b="1" dirty="0">
                <a:latin typeface="Baskerville Old Face" panose="02020602080505020303" pitchFamily="18" charset="0"/>
              </a:rPr>
              <a:t>combinators</a:t>
            </a:r>
            <a:r>
              <a:rPr lang="en-US" sz="2000" dirty="0" smtClean="0">
                <a:latin typeface="Baskerville Old Face" panose="02020602080505020303" pitchFamily="18" charset="0"/>
              </a:rPr>
              <a:t>.</a:t>
            </a:r>
            <a:endParaRPr lang="en-US" sz="2000" dirty="0">
              <a:latin typeface="Baskerville Old Face" panose="02020602080505020303" pitchFamily="18" charset="0"/>
            </a:endParaRPr>
          </a:p>
          <a:p>
            <a:r>
              <a:rPr lang="en-US" sz="2000" b="1" dirty="0">
                <a:solidFill>
                  <a:srgbClr val="00B0F0"/>
                </a:solidFill>
                <a:latin typeface="Baskerville Old Face" panose="02020602080505020303" pitchFamily="18" charset="0"/>
              </a:rPr>
              <a:t>Adjacent sibling </a:t>
            </a:r>
            <a:r>
              <a:rPr lang="en-US" sz="2000" b="1" dirty="0" smtClean="0">
                <a:solidFill>
                  <a:srgbClr val="00B0F0"/>
                </a:solidFill>
                <a:latin typeface="Baskerville Old Face" panose="02020602080505020303" pitchFamily="18" charset="0"/>
              </a:rPr>
              <a:t>combinator:</a:t>
            </a:r>
            <a:r>
              <a:rPr lang="en-US" sz="2000" b="1" dirty="0" smtClean="0">
                <a:latin typeface="Baskerville Old Face" panose="02020602080505020303" pitchFamily="18" charset="0"/>
              </a:rPr>
              <a:t> </a:t>
            </a:r>
            <a:r>
              <a:rPr lang="en-US" sz="2000" dirty="0">
                <a:latin typeface="Baskerville Old Face" panose="02020602080505020303" pitchFamily="18" charset="0"/>
              </a:rPr>
              <a:t>This selector uses the plus sign, “+”, to combine two sequences of </a:t>
            </a:r>
            <a:r>
              <a:rPr lang="en-US" sz="2000" dirty="0" smtClean="0">
                <a:latin typeface="Baskerville Old Face" panose="02020602080505020303" pitchFamily="18" charset="0"/>
              </a:rPr>
              <a:t>simple selectors</a:t>
            </a:r>
            <a:r>
              <a:rPr lang="en-US" sz="2000" dirty="0">
                <a:latin typeface="Baskerville Old Face" panose="02020602080505020303" pitchFamily="18" charset="0"/>
              </a:rPr>
              <a:t>. The elements in the selector have the same parent, and </a:t>
            </a:r>
            <a:r>
              <a:rPr lang="en-US" sz="2000" dirty="0" smtClean="0">
                <a:latin typeface="Baskerville Old Face" panose="02020602080505020303" pitchFamily="18" charset="0"/>
              </a:rPr>
              <a:t>the second </a:t>
            </a:r>
            <a:r>
              <a:rPr lang="en-US" sz="2000" dirty="0">
                <a:latin typeface="Baskerville Old Face" panose="02020602080505020303" pitchFamily="18" charset="0"/>
              </a:rPr>
              <a:t>one must come immediately after the first</a:t>
            </a:r>
            <a:r>
              <a:rPr lang="en-US" sz="2000" dirty="0" smtClean="0">
                <a:latin typeface="Baskerville Old Face" panose="02020602080505020303" pitchFamily="18" charset="0"/>
              </a:rPr>
              <a:t>.</a:t>
            </a:r>
          </a:p>
          <a:p>
            <a:pPr marL="0" indent="0">
              <a:buNone/>
            </a:pPr>
            <a:r>
              <a:rPr lang="en-US" sz="2000" dirty="0" smtClean="0">
                <a:latin typeface="Baskerville Old Face" panose="02020602080505020303" pitchFamily="18" charset="0"/>
              </a:rPr>
              <a:t>   The</a:t>
            </a:r>
            <a:r>
              <a:rPr lang="en-US" sz="2000" dirty="0">
                <a:latin typeface="Baskerville Old Face" panose="02020602080505020303" pitchFamily="18" charset="0"/>
              </a:rPr>
              <a:t> </a:t>
            </a:r>
            <a:r>
              <a:rPr lang="en-US" sz="2000" i="1" dirty="0" smtClean="0">
                <a:latin typeface="Baskerville Old Face" panose="02020602080505020303" pitchFamily="18" charset="0"/>
              </a:rPr>
              <a:t>element + element</a:t>
            </a:r>
            <a:r>
              <a:rPr lang="en-US" sz="2000" dirty="0">
                <a:latin typeface="Baskerville Old Face" panose="02020602080505020303" pitchFamily="18" charset="0"/>
              </a:rPr>
              <a:t> selector is used to select an element that is directly after another specific </a:t>
            </a:r>
            <a:r>
              <a:rPr lang="en-US" sz="2000" dirty="0" smtClean="0">
                <a:latin typeface="Baskerville Old Face" panose="02020602080505020303" pitchFamily="18" charset="0"/>
              </a:rPr>
              <a:t>     element.</a:t>
            </a:r>
          </a:p>
          <a:p>
            <a:r>
              <a:rPr lang="en-US" sz="2000" b="1" dirty="0">
                <a:solidFill>
                  <a:srgbClr val="00B0F0"/>
                </a:solidFill>
                <a:latin typeface="Baskerville Old Face" panose="02020602080505020303" pitchFamily="18" charset="0"/>
              </a:rPr>
              <a:t>General sibling </a:t>
            </a:r>
            <a:r>
              <a:rPr lang="en-US" sz="2000" b="1" dirty="0" smtClean="0">
                <a:solidFill>
                  <a:srgbClr val="00B0F0"/>
                </a:solidFill>
                <a:latin typeface="Baskerville Old Face" panose="02020602080505020303" pitchFamily="18" charset="0"/>
              </a:rPr>
              <a:t>combinator:</a:t>
            </a:r>
            <a:r>
              <a:rPr lang="en-US" sz="2000" b="1" dirty="0" smtClean="0">
                <a:latin typeface="Baskerville Old Face" panose="02020602080505020303" pitchFamily="18" charset="0"/>
              </a:rPr>
              <a:t> </a:t>
            </a:r>
            <a:r>
              <a:rPr lang="en-US" sz="2000" b="1" dirty="0">
                <a:latin typeface="Baskerville Old Face" panose="02020602080505020303" pitchFamily="18" charset="0"/>
              </a:rPr>
              <a:t> </a:t>
            </a:r>
            <a:r>
              <a:rPr lang="en-US" sz="2000" dirty="0" smtClean="0">
                <a:latin typeface="Baskerville Old Face" panose="02020602080505020303" pitchFamily="18" charset="0"/>
              </a:rPr>
              <a:t>Its works the same as Adjacent sibling combinator but </a:t>
            </a:r>
            <a:r>
              <a:rPr lang="en-US" sz="2000" dirty="0">
                <a:latin typeface="Baskerville Old Face" panose="02020602080505020303" pitchFamily="18" charset="0"/>
              </a:rPr>
              <a:t>with the difference that the second selector </a:t>
            </a:r>
            <a:r>
              <a:rPr lang="en-US" sz="2000" dirty="0" smtClean="0">
                <a:latin typeface="Baskerville Old Face" panose="02020602080505020303" pitchFamily="18" charset="0"/>
              </a:rPr>
              <a:t>doesn’t have </a:t>
            </a:r>
            <a:r>
              <a:rPr lang="en-US" sz="2000" dirty="0">
                <a:latin typeface="Baskerville Old Face" panose="02020602080505020303" pitchFamily="18" charset="0"/>
              </a:rPr>
              <a:t>to immediately follow the first one</a:t>
            </a:r>
            <a:r>
              <a:rPr lang="en-US" sz="2000" dirty="0" smtClean="0">
                <a:latin typeface="Baskerville Old Face" panose="02020602080505020303" pitchFamily="18" charset="0"/>
              </a:rPr>
              <a:t>.</a:t>
            </a:r>
          </a:p>
          <a:p>
            <a:pPr marL="0" indent="0">
              <a:buNone/>
            </a:pPr>
            <a:r>
              <a:rPr lang="en-US" sz="2000" dirty="0" smtClean="0">
                <a:latin typeface="Baskerville Old Face" panose="02020602080505020303" pitchFamily="18" charset="0"/>
              </a:rPr>
              <a:t>   The</a:t>
            </a:r>
            <a:r>
              <a:rPr lang="en-US" sz="2000" dirty="0">
                <a:latin typeface="Baskerville Old Face" panose="02020602080505020303" pitchFamily="18" charset="0"/>
              </a:rPr>
              <a:t> </a:t>
            </a:r>
            <a:r>
              <a:rPr lang="en-US" sz="2000" i="1" dirty="0">
                <a:latin typeface="Baskerville Old Face" panose="02020602080505020303" pitchFamily="18" charset="0"/>
              </a:rPr>
              <a:t>element1</a:t>
            </a:r>
            <a:r>
              <a:rPr lang="en-US" sz="2000" dirty="0">
                <a:latin typeface="Baskerville Old Face" panose="02020602080505020303" pitchFamily="18" charset="0"/>
              </a:rPr>
              <a:t>~</a:t>
            </a:r>
            <a:r>
              <a:rPr lang="en-US" sz="2000" i="1" dirty="0">
                <a:latin typeface="Baskerville Old Face" panose="02020602080505020303" pitchFamily="18" charset="0"/>
              </a:rPr>
              <a:t>element2</a:t>
            </a:r>
            <a:r>
              <a:rPr lang="en-US" sz="2000" dirty="0">
                <a:latin typeface="Baskerville Old Face" panose="02020602080505020303" pitchFamily="18" charset="0"/>
              </a:rPr>
              <a:t> selector matches occurrences of </a:t>
            </a:r>
            <a:r>
              <a:rPr lang="en-US" sz="2000" i="1" dirty="0">
                <a:latin typeface="Baskerville Old Face" panose="02020602080505020303" pitchFamily="18" charset="0"/>
              </a:rPr>
              <a:t>element2</a:t>
            </a:r>
            <a:r>
              <a:rPr lang="en-US" sz="2000" dirty="0">
                <a:latin typeface="Baskerville Old Face" panose="02020602080505020303" pitchFamily="18" charset="0"/>
              </a:rPr>
              <a:t> that are </a:t>
            </a:r>
            <a:r>
              <a:rPr lang="en-US" sz="2000" dirty="0" smtClean="0">
                <a:latin typeface="Baskerville Old Face" panose="02020602080505020303" pitchFamily="18" charset="0"/>
              </a:rPr>
              <a:t> preceded </a:t>
            </a:r>
            <a:r>
              <a:rPr lang="en-US" sz="2000" dirty="0">
                <a:latin typeface="Baskerville Old Face" panose="02020602080505020303" pitchFamily="18" charset="0"/>
              </a:rPr>
              <a:t>by </a:t>
            </a:r>
            <a:r>
              <a:rPr lang="en-US" sz="2000" i="1" dirty="0">
                <a:latin typeface="Baskerville Old Face" panose="02020602080505020303" pitchFamily="18" charset="0"/>
              </a:rPr>
              <a:t>element1</a:t>
            </a:r>
            <a:r>
              <a:rPr lang="en-US" sz="2000" dirty="0">
                <a:latin typeface="Baskerville Old Face" panose="02020602080505020303" pitchFamily="18" charset="0"/>
              </a:rPr>
              <a:t>.</a:t>
            </a:r>
          </a:p>
          <a:p>
            <a:pPr marL="0" indent="0">
              <a:buNone/>
            </a:pPr>
            <a:r>
              <a:rPr lang="en-US" sz="2000" dirty="0" smtClean="0">
                <a:latin typeface="Baskerville Old Face" panose="02020602080505020303" pitchFamily="18" charset="0"/>
              </a:rPr>
              <a:t>   Both </a:t>
            </a:r>
            <a:r>
              <a:rPr lang="en-US" sz="2000" dirty="0">
                <a:latin typeface="Baskerville Old Face" panose="02020602080505020303" pitchFamily="18" charset="0"/>
              </a:rPr>
              <a:t>elements must have the same parent, but </a:t>
            </a:r>
            <a:r>
              <a:rPr lang="en-US" sz="2000" i="1" dirty="0">
                <a:latin typeface="Baskerville Old Face" panose="02020602080505020303" pitchFamily="18" charset="0"/>
              </a:rPr>
              <a:t>element2</a:t>
            </a:r>
            <a:r>
              <a:rPr lang="en-US" sz="2000" dirty="0">
                <a:latin typeface="Baskerville Old Face" panose="02020602080505020303" pitchFamily="18" charset="0"/>
              </a:rPr>
              <a:t> does not have to be immediately preceded by </a:t>
            </a:r>
            <a:r>
              <a:rPr lang="en-US" sz="2000" i="1" dirty="0">
                <a:latin typeface="Baskerville Old Face" panose="02020602080505020303" pitchFamily="18" charset="0"/>
              </a:rPr>
              <a:t>element1</a:t>
            </a:r>
            <a:r>
              <a:rPr lang="en-US" sz="2000" dirty="0">
                <a:latin typeface="Baskerville Old Face" panose="02020602080505020303" pitchFamily="18" charset="0"/>
              </a:rPr>
              <a:t>.</a:t>
            </a:r>
          </a:p>
          <a:p>
            <a:pPr marL="0" indent="0">
              <a:buNone/>
            </a:pPr>
            <a:r>
              <a:rPr lang="en-US" sz="2400" b="1" dirty="0" smtClean="0">
                <a:solidFill>
                  <a:srgbClr val="00B0F0"/>
                </a:solidFill>
                <a:latin typeface="Baskerville Old Face" panose="02020602080505020303" pitchFamily="18" charset="0"/>
              </a:rPr>
              <a:t>4,5,6,7- Pseudo-classes: </a:t>
            </a:r>
            <a:r>
              <a:rPr lang="en-US" sz="2400" b="1" dirty="0" smtClean="0">
                <a:latin typeface="Baskerville Old Face" panose="02020602080505020303" pitchFamily="18" charset="0"/>
              </a:rPr>
              <a:t>We can combine these selectors with all the types of Pseudo-classes elements.</a:t>
            </a:r>
            <a:endParaRPr lang="en-US" sz="2400" b="1" dirty="0">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F056BA15-7453-4EEC-86B0-1BE5C36F20C3}" type="slidenum">
              <a:rPr lang="en-US" smtClean="0"/>
              <a:t>44</a:t>
            </a:fld>
            <a:endParaRPr lang="en-US"/>
          </a:p>
        </p:txBody>
      </p:sp>
    </p:spTree>
    <p:extLst>
      <p:ext uri="{BB962C8B-B14F-4D97-AF65-F5344CB8AC3E}">
        <p14:creationId xmlns:p14="http://schemas.microsoft.com/office/powerpoint/2010/main" val="32107241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6603"/>
            <a:ext cx="10515600" cy="3671668"/>
          </a:xfrm>
        </p:spPr>
        <p:txBody>
          <a:bodyPr>
            <a:normAutofit/>
          </a:bodyPr>
          <a:lstStyle/>
          <a:p>
            <a:pPr marL="0" indent="0">
              <a:buNone/>
            </a:pPr>
            <a:r>
              <a:rPr lang="en-US" sz="2400" b="1" dirty="0">
                <a:solidFill>
                  <a:srgbClr val="0070C0"/>
                </a:solidFill>
                <a:latin typeface="Baskerville Old Face" panose="02020602080505020303" pitchFamily="18" charset="0"/>
              </a:rPr>
              <a:t>8. </a:t>
            </a:r>
            <a:r>
              <a:rPr lang="en-US" sz="2400" b="1" dirty="0" smtClean="0">
                <a:solidFill>
                  <a:srgbClr val="0070C0"/>
                </a:solidFill>
                <a:latin typeface="Baskerville Old Face" panose="02020602080505020303" pitchFamily="18" charset="0"/>
              </a:rPr>
              <a:t>Pseudo-elements</a:t>
            </a:r>
            <a:r>
              <a:rPr lang="en-US" sz="2400" b="1" dirty="0" smtClean="0">
                <a:latin typeface="Baskerville Old Face" panose="02020602080505020303" pitchFamily="18" charset="0"/>
              </a:rPr>
              <a:t>: </a:t>
            </a:r>
            <a:r>
              <a:rPr lang="en-US" sz="2400" dirty="0">
                <a:latin typeface="Baskerville Old Face" panose="02020602080505020303" pitchFamily="18" charset="0"/>
              </a:rPr>
              <a:t>Pseudo-elements allow you to access elements that don’t actually exist </a:t>
            </a:r>
            <a:r>
              <a:rPr lang="en-US" sz="2400" dirty="0" smtClean="0">
                <a:latin typeface="Baskerville Old Face" panose="02020602080505020303" pitchFamily="18" charset="0"/>
              </a:rPr>
              <a:t>in the HTML. </a:t>
            </a:r>
            <a:r>
              <a:rPr lang="en-US" sz="2400" dirty="0">
                <a:latin typeface="Baskerville Old Face" panose="02020602080505020303" pitchFamily="18" charset="0"/>
              </a:rPr>
              <a:t>CSS 3 specifications state </a:t>
            </a:r>
            <a:r>
              <a:rPr lang="en-US" sz="2400" dirty="0" smtClean="0">
                <a:latin typeface="Baskerville Old Face" panose="02020602080505020303" pitchFamily="18" charset="0"/>
              </a:rPr>
              <a:t>that they </a:t>
            </a:r>
            <a:r>
              <a:rPr lang="en-US" sz="2400" dirty="0">
                <a:latin typeface="Baskerville Old Face" panose="02020602080505020303" pitchFamily="18" charset="0"/>
              </a:rPr>
              <a:t>should be used with the double colon “::”, to distinguish them </a:t>
            </a:r>
            <a:r>
              <a:rPr lang="en-US" sz="2400" dirty="0" smtClean="0">
                <a:latin typeface="Baskerville Old Face" panose="02020602080505020303" pitchFamily="18" charset="0"/>
              </a:rPr>
              <a:t>from pseudo-classes.</a:t>
            </a:r>
          </a:p>
          <a:p>
            <a:r>
              <a:rPr lang="en-US" sz="2400" b="1" dirty="0">
                <a:solidFill>
                  <a:srgbClr val="00B0F0"/>
                </a:solidFill>
                <a:latin typeface="Baskerville Old Face" panose="02020602080505020303" pitchFamily="18" charset="0"/>
              </a:rPr>
              <a:t>::</a:t>
            </a:r>
            <a:r>
              <a:rPr lang="en-US" sz="2400" b="1" dirty="0" smtClean="0">
                <a:solidFill>
                  <a:srgbClr val="00B0F0"/>
                </a:solidFill>
                <a:latin typeface="Baskerville Old Face" panose="02020602080505020303" pitchFamily="18" charset="0"/>
              </a:rPr>
              <a:t>first-line </a:t>
            </a:r>
            <a:r>
              <a:rPr lang="en-US" sz="2400" b="1" dirty="0" smtClean="0">
                <a:latin typeface="Baskerville Old Face" panose="02020602080505020303" pitchFamily="18" charset="0"/>
              </a:rPr>
              <a:t>: </a:t>
            </a:r>
            <a:r>
              <a:rPr lang="en-US" sz="2400" dirty="0">
                <a:latin typeface="Baskerville Old Face" panose="02020602080505020303" pitchFamily="18" charset="0"/>
              </a:rPr>
              <a:t>elector is used to add a style to the first line of the specified </a:t>
            </a:r>
            <a:r>
              <a:rPr lang="en-US" sz="2400" dirty="0" smtClean="0">
                <a:latin typeface="Baskerville Old Face" panose="02020602080505020303" pitchFamily="18" charset="0"/>
              </a:rPr>
              <a:t>selector.</a:t>
            </a:r>
            <a:r>
              <a:rPr lang="en-US" sz="2400" b="1" dirty="0">
                <a:latin typeface="Baskerville Old Face" panose="02020602080505020303" pitchFamily="18" charset="0"/>
              </a:rPr>
              <a:t> </a:t>
            </a:r>
            <a:r>
              <a:rPr lang="en-US" sz="2400" dirty="0" smtClean="0">
                <a:latin typeface="Baskerville Old Face" panose="02020602080505020303" pitchFamily="18" charset="0"/>
              </a:rPr>
              <a:t>It</a:t>
            </a:r>
            <a:r>
              <a:rPr lang="en-US" sz="2400" b="1" dirty="0" smtClean="0">
                <a:latin typeface="Baskerville Old Face" panose="02020602080505020303" pitchFamily="18" charset="0"/>
              </a:rPr>
              <a:t> </a:t>
            </a:r>
            <a:r>
              <a:rPr lang="en-US" sz="2400" dirty="0" smtClean="0">
                <a:latin typeface="Baskerville Old Face" panose="02020602080505020303" pitchFamily="18" charset="0"/>
              </a:rPr>
              <a:t>can </a:t>
            </a:r>
            <a:r>
              <a:rPr lang="en-US" sz="2400" dirty="0">
                <a:latin typeface="Baskerville Old Face" panose="02020602080505020303" pitchFamily="18" charset="0"/>
              </a:rPr>
              <a:t>only be used with block-level elements</a:t>
            </a:r>
            <a:r>
              <a:rPr lang="en-US" sz="2400" dirty="0" smtClean="0">
                <a:latin typeface="Baskerville Old Face" panose="02020602080505020303" pitchFamily="18" charset="0"/>
              </a:rPr>
              <a:t>.</a:t>
            </a:r>
          </a:p>
          <a:p>
            <a:r>
              <a:rPr lang="en-US" sz="2400" b="1" dirty="0">
                <a:solidFill>
                  <a:srgbClr val="00B0F0"/>
                </a:solidFill>
                <a:latin typeface="Baskerville Old Face" panose="02020602080505020303" pitchFamily="18" charset="0"/>
              </a:rPr>
              <a:t>::</a:t>
            </a:r>
            <a:r>
              <a:rPr lang="en-US" sz="2400" b="1" dirty="0" smtClean="0">
                <a:solidFill>
                  <a:srgbClr val="00B0F0"/>
                </a:solidFill>
                <a:latin typeface="Baskerville Old Face" panose="02020602080505020303" pitchFamily="18" charset="0"/>
              </a:rPr>
              <a:t>first-letter</a:t>
            </a:r>
            <a:r>
              <a:rPr lang="en-US" sz="2400" b="1" dirty="0" smtClean="0">
                <a:latin typeface="Baskerville Old Face" panose="02020602080505020303" pitchFamily="18" charset="0"/>
              </a:rPr>
              <a:t> : </a:t>
            </a:r>
            <a:r>
              <a:rPr lang="en-US" sz="2400" dirty="0">
                <a:latin typeface="Baskerville Old Face" panose="02020602080505020303" pitchFamily="18" charset="0"/>
              </a:rPr>
              <a:t>selector is used to add a style to the first letter of the specified selector</a:t>
            </a:r>
            <a:r>
              <a:rPr lang="en-US" sz="2400" dirty="0" smtClean="0">
                <a:latin typeface="Baskerville Old Face" panose="02020602080505020303" pitchFamily="18" charset="0"/>
              </a:rPr>
              <a:t>.</a:t>
            </a:r>
          </a:p>
          <a:p>
            <a:r>
              <a:rPr lang="en-US" sz="2400" b="1" dirty="0">
                <a:solidFill>
                  <a:srgbClr val="00B0F0"/>
                </a:solidFill>
                <a:latin typeface="Baskerville Old Face" panose="02020602080505020303" pitchFamily="18" charset="0"/>
              </a:rPr>
              <a:t>::before </a:t>
            </a:r>
            <a:r>
              <a:rPr lang="en-US" sz="2400" b="1" dirty="0">
                <a:latin typeface="Baskerville Old Face" panose="02020602080505020303" pitchFamily="18" charset="0"/>
              </a:rPr>
              <a:t>and</a:t>
            </a:r>
            <a:r>
              <a:rPr lang="en-US" sz="2400" b="1" dirty="0">
                <a:solidFill>
                  <a:srgbClr val="00B0F0"/>
                </a:solidFill>
                <a:latin typeface="Baskerville Old Face" panose="02020602080505020303" pitchFamily="18" charset="0"/>
              </a:rPr>
              <a:t> ::</a:t>
            </a:r>
            <a:r>
              <a:rPr lang="en-US" sz="2400" b="1" dirty="0" smtClean="0">
                <a:solidFill>
                  <a:srgbClr val="00B0F0"/>
                </a:solidFill>
                <a:latin typeface="Baskerville Old Face" panose="02020602080505020303" pitchFamily="18" charset="0"/>
              </a:rPr>
              <a:t>after </a:t>
            </a:r>
            <a:r>
              <a:rPr lang="en-US" sz="2400" b="1" dirty="0" smtClean="0">
                <a:latin typeface="Baskerville Old Face" panose="02020602080505020303" pitchFamily="18" charset="0"/>
              </a:rPr>
              <a:t>: </a:t>
            </a:r>
            <a:r>
              <a:rPr lang="en-US" sz="2400" dirty="0" smtClean="0">
                <a:latin typeface="Baskerville Old Face" panose="02020602080505020303" pitchFamily="18" charset="0"/>
              </a:rPr>
              <a:t>The </a:t>
            </a:r>
            <a:r>
              <a:rPr lang="en-US" sz="2400" dirty="0">
                <a:latin typeface="Baskerville Old Face" panose="02020602080505020303" pitchFamily="18" charset="0"/>
              </a:rPr>
              <a:t>::before and ::after pseudo-elements are used to insert </a:t>
            </a:r>
            <a:r>
              <a:rPr lang="en-US" sz="2400" dirty="0" smtClean="0">
                <a:latin typeface="Baskerville Old Face" panose="02020602080505020303" pitchFamily="18" charset="0"/>
              </a:rPr>
              <a:t>content before </a:t>
            </a:r>
            <a:r>
              <a:rPr lang="en-US" sz="2400" dirty="0">
                <a:latin typeface="Baskerville Old Face" panose="02020602080505020303" pitchFamily="18" charset="0"/>
              </a:rPr>
              <a:t>or after an element’s content, purely via </a:t>
            </a:r>
            <a:r>
              <a:rPr lang="en-US" sz="2400" dirty="0" smtClean="0">
                <a:latin typeface="Baskerville Old Face" panose="02020602080505020303" pitchFamily="18" charset="0"/>
              </a:rPr>
              <a:t>CSS. These </a:t>
            </a:r>
            <a:r>
              <a:rPr lang="en-US" sz="2400" dirty="0">
                <a:latin typeface="Baskerville Old Face" panose="02020602080505020303" pitchFamily="18" charset="0"/>
              </a:rPr>
              <a:t>elements will inherit many of the properties of the elements that </a:t>
            </a:r>
            <a:r>
              <a:rPr lang="en-US" sz="2400" dirty="0" smtClean="0">
                <a:latin typeface="Baskerville Old Face" panose="02020602080505020303" pitchFamily="18" charset="0"/>
              </a:rPr>
              <a:t>they are </a:t>
            </a:r>
            <a:r>
              <a:rPr lang="en-US" sz="2400" dirty="0">
                <a:latin typeface="Baskerville Old Face" panose="02020602080505020303" pitchFamily="18" charset="0"/>
              </a:rPr>
              <a:t>being attached to.</a:t>
            </a:r>
          </a:p>
        </p:txBody>
      </p:sp>
      <p:sp>
        <p:nvSpPr>
          <p:cNvPr id="4" name="Rectangle 3"/>
          <p:cNvSpPr/>
          <p:nvPr/>
        </p:nvSpPr>
        <p:spPr>
          <a:xfrm>
            <a:off x="6414868" y="5036234"/>
            <a:ext cx="4938932" cy="160371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skerville Old Face" panose="02020602080505020303" pitchFamily="18" charset="0"/>
              </a:rPr>
              <a:t>!important</a:t>
            </a:r>
            <a:r>
              <a:rPr lang="en-US" dirty="0">
                <a:latin typeface="Baskerville Old Face" panose="02020602080505020303" pitchFamily="18" charset="0"/>
              </a:rPr>
              <a:t> gives more weight for the CSS rule. So it disrupts the natural flow of your rules, giving more weight to rules that are undeserving of such weight.</a:t>
            </a:r>
          </a:p>
          <a:p>
            <a:pPr algn="ctr"/>
            <a:r>
              <a:rPr lang="en-US" dirty="0" smtClean="0">
                <a:latin typeface="Baskerville Old Face" panose="02020602080505020303" pitchFamily="18" charset="0"/>
              </a:rPr>
              <a:t>So its important to know where you use it.</a:t>
            </a:r>
            <a:endParaRPr lang="en-US" dirty="0">
              <a:latin typeface="Baskerville Old Face" panose="02020602080505020303" pitchFamily="18" charset="0"/>
            </a:endParaRPr>
          </a:p>
        </p:txBody>
      </p:sp>
      <p:sp>
        <p:nvSpPr>
          <p:cNvPr id="2" name="Slide Number Placeholder 1"/>
          <p:cNvSpPr>
            <a:spLocks noGrp="1"/>
          </p:cNvSpPr>
          <p:nvPr>
            <p:ph type="sldNum" sz="quarter" idx="12"/>
          </p:nvPr>
        </p:nvSpPr>
        <p:spPr/>
        <p:txBody>
          <a:bodyPr/>
          <a:lstStyle/>
          <a:p>
            <a:fld id="{F056BA15-7453-4EEC-86B0-1BE5C36F20C3}" type="slidenum">
              <a:rPr lang="en-US" smtClean="0"/>
              <a:t>45</a:t>
            </a:fld>
            <a:endParaRPr lang="en-US"/>
          </a:p>
        </p:txBody>
      </p:sp>
    </p:spTree>
    <p:extLst>
      <p:ext uri="{BB962C8B-B14F-4D97-AF65-F5344CB8AC3E}">
        <p14:creationId xmlns:p14="http://schemas.microsoft.com/office/powerpoint/2010/main" val="29572311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0885"/>
            <a:ext cx="10515600" cy="1325563"/>
          </a:xfrm>
        </p:spPr>
        <p:txBody>
          <a:bodyPr>
            <a:normAutofit fontScale="90000"/>
          </a:bodyPr>
          <a:lstStyle/>
          <a:p>
            <a:r>
              <a:rPr lang="en-US" dirty="0">
                <a:solidFill>
                  <a:srgbClr val="C00000"/>
                </a:solidFill>
                <a:latin typeface="Baskerville Old Face" panose="02020602080505020303" pitchFamily="18" charset="0"/>
              </a:rPr>
              <a:t>We should be noted that some of these selectors are not supported in Internet Explorer 7 and </a:t>
            </a:r>
            <a:r>
              <a:rPr lang="en-US" dirty="0" smtClean="0">
                <a:solidFill>
                  <a:srgbClr val="C00000"/>
                </a:solidFill>
                <a:latin typeface="Baskerville Old Face" panose="02020602080505020303" pitchFamily="18" charset="0"/>
              </a:rPr>
              <a:t>before.</a:t>
            </a:r>
            <a:endParaRPr lang="en-US" dirty="0">
              <a:solidFill>
                <a:srgbClr val="C0000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93035"/>
            <a:ext cx="10515599" cy="4109012"/>
          </a:xfrm>
        </p:spPr>
      </p:pic>
      <p:sp>
        <p:nvSpPr>
          <p:cNvPr id="3" name="Slide Number Placeholder 2"/>
          <p:cNvSpPr>
            <a:spLocks noGrp="1"/>
          </p:cNvSpPr>
          <p:nvPr>
            <p:ph type="sldNum" sz="quarter" idx="12"/>
          </p:nvPr>
        </p:nvSpPr>
        <p:spPr/>
        <p:txBody>
          <a:bodyPr/>
          <a:lstStyle/>
          <a:p>
            <a:fld id="{F056BA15-7453-4EEC-86B0-1BE5C36F20C3}" type="slidenum">
              <a:rPr lang="en-US" smtClean="0"/>
              <a:t>46</a:t>
            </a:fld>
            <a:endParaRPr lang="en-US"/>
          </a:p>
        </p:txBody>
      </p:sp>
    </p:spTree>
    <p:extLst>
      <p:ext uri="{BB962C8B-B14F-4D97-AF65-F5344CB8AC3E}">
        <p14:creationId xmlns:p14="http://schemas.microsoft.com/office/powerpoint/2010/main" val="30926538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2060"/>
                </a:solidFill>
                <a:latin typeface="Baskerville Old Face" panose="02020602080505020303" pitchFamily="18" charset="0"/>
              </a:rPr>
              <a:t>An Introduction to CSS3 Keyframe</a:t>
            </a:r>
            <a:br>
              <a:rPr lang="en-US" sz="4000" b="1" dirty="0" smtClean="0">
                <a:solidFill>
                  <a:srgbClr val="002060"/>
                </a:solidFill>
                <a:latin typeface="Baskerville Old Face" panose="02020602080505020303" pitchFamily="18" charset="0"/>
              </a:rPr>
            </a:br>
            <a:r>
              <a:rPr lang="en-US" sz="4000" b="1" dirty="0" smtClean="0">
                <a:solidFill>
                  <a:srgbClr val="002060"/>
                </a:solidFill>
                <a:latin typeface="Baskerville Old Face" panose="02020602080505020303" pitchFamily="18" charset="0"/>
              </a:rPr>
              <a:t>Animations</a:t>
            </a:r>
            <a:endParaRPr lang="en-US" sz="4000" dirty="0">
              <a:solidFill>
                <a:srgbClr val="002060"/>
              </a:solidFill>
              <a:latin typeface="Baskerville Old Face" panose="02020602080505020303" pitchFamily="18" charset="0"/>
            </a:endParaRPr>
          </a:p>
        </p:txBody>
      </p:sp>
      <p:sp>
        <p:nvSpPr>
          <p:cNvPr id="3" name="Content Placeholder 2"/>
          <p:cNvSpPr>
            <a:spLocks noGrp="1"/>
          </p:cNvSpPr>
          <p:nvPr>
            <p:ph idx="1"/>
          </p:nvPr>
        </p:nvSpPr>
        <p:spPr>
          <a:xfrm>
            <a:off x="838200" y="1690688"/>
            <a:ext cx="10515600" cy="1030117"/>
          </a:xfrm>
        </p:spPr>
        <p:txBody>
          <a:bodyPr>
            <a:normAutofit/>
          </a:bodyPr>
          <a:lstStyle/>
          <a:p>
            <a:pPr marL="0" indent="0">
              <a:buNone/>
            </a:pPr>
            <a:r>
              <a:rPr lang="en-US" sz="2000" dirty="0">
                <a:latin typeface="Baskerville Old Face" panose="02020602080505020303" pitchFamily="18" charset="0"/>
              </a:rPr>
              <a:t>Using CSS3 keyframe animations, developers can create smooth,</a:t>
            </a:r>
          </a:p>
          <a:p>
            <a:pPr marL="0" indent="0">
              <a:buNone/>
            </a:pPr>
            <a:r>
              <a:rPr lang="en-US" sz="2000" dirty="0">
                <a:latin typeface="Baskerville Old Face" panose="02020602080505020303" pitchFamily="18" charset="0"/>
              </a:rPr>
              <a:t>maintainable animations that perform relatively well and that don’t </a:t>
            </a:r>
            <a:r>
              <a:rPr lang="en-US" sz="2000" dirty="0" smtClean="0">
                <a:latin typeface="Baskerville Old Face" panose="02020602080505020303" pitchFamily="18" charset="0"/>
              </a:rPr>
              <a:t>require reams </a:t>
            </a:r>
            <a:r>
              <a:rPr lang="en-US" sz="2000" dirty="0">
                <a:latin typeface="Baskerville Old Face" panose="02020602080505020303" pitchFamily="18" charset="0"/>
              </a:rPr>
              <a:t>of scripting.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108" y="2616591"/>
            <a:ext cx="9226060" cy="4051788"/>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47</a:t>
            </a:fld>
            <a:endParaRPr lang="en-US"/>
          </a:p>
        </p:txBody>
      </p:sp>
    </p:spTree>
    <p:extLst>
      <p:ext uri="{BB962C8B-B14F-4D97-AF65-F5344CB8AC3E}">
        <p14:creationId xmlns:p14="http://schemas.microsoft.com/office/powerpoint/2010/main" val="9508996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8831"/>
          </a:xfrm>
        </p:spPr>
        <p:txBody>
          <a:bodyPr>
            <a:normAutofit/>
          </a:bodyPr>
          <a:lstStyle/>
          <a:p>
            <a:r>
              <a:rPr lang="en-US" sz="3200" b="1" dirty="0">
                <a:solidFill>
                  <a:srgbClr val="0070C0"/>
                </a:solidFill>
                <a:latin typeface="Baskerville Old Face" panose="02020602080505020303" pitchFamily="18" charset="0"/>
              </a:rPr>
              <a:t>The Keyframe @ Rule</a:t>
            </a:r>
            <a:endParaRPr lang="en-US" sz="3200" dirty="0">
              <a:solidFill>
                <a:srgbClr val="0070C0"/>
              </a:solidFill>
              <a:latin typeface="Baskerville Old Face" panose="02020602080505020303" pitchFamily="18" charset="0"/>
            </a:endParaRPr>
          </a:p>
        </p:txBody>
      </p:sp>
      <p:sp>
        <p:nvSpPr>
          <p:cNvPr id="4" name="Rectangle 1"/>
          <p:cNvSpPr>
            <a:spLocks noGrp="1" noChangeArrowheads="1"/>
          </p:cNvSpPr>
          <p:nvPr>
            <p:ph idx="1"/>
          </p:nvPr>
        </p:nvSpPr>
        <p:spPr bwMode="auto">
          <a:xfrm>
            <a:off x="838200" y="1233957"/>
            <a:ext cx="10106465" cy="12625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Baskerville Old Face" panose="02020602080505020303" pitchFamily="18" charset="0"/>
              </a:rPr>
              <a:t>The </a:t>
            </a:r>
            <a:r>
              <a:rPr kumimoji="0" lang="en-US" altLang="en-US" sz="2000" b="0" i="0" u="none" strike="noStrike" cap="none" normalizeH="0" baseline="0" dirty="0" smtClean="0">
                <a:ln>
                  <a:noFill/>
                </a:ln>
                <a:solidFill>
                  <a:srgbClr val="DC143C"/>
                </a:solidFill>
                <a:effectLst/>
                <a:latin typeface="Baskerville Old Face" panose="02020602080505020303" pitchFamily="18" charset="0"/>
              </a:rPr>
              <a:t>@keyframes</a:t>
            </a:r>
            <a:r>
              <a:rPr kumimoji="0" lang="en-US" altLang="en-US" sz="2000" b="0" i="0" u="none" strike="noStrike" cap="none" normalizeH="0" baseline="0" dirty="0" smtClean="0">
                <a:ln>
                  <a:noFill/>
                </a:ln>
                <a:solidFill>
                  <a:srgbClr val="000000"/>
                </a:solidFill>
                <a:effectLst/>
                <a:latin typeface="Baskerville Old Face" panose="02020602080505020303" pitchFamily="18" charset="0"/>
              </a:rPr>
              <a:t> rule specifies the animation code.</a:t>
            </a:r>
            <a:endParaRPr kumimoji="0" lang="en-US" altLang="en-US" sz="2000" b="0" i="0" u="none" strike="noStrike" cap="none" normalizeH="0" baseline="0" dirty="0" smtClean="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Baskerville Old Face" panose="02020602080505020303" pitchFamily="18" charset="0"/>
              </a:rPr>
              <a:t>During the animation, you can change the set of CSS styles many times.</a:t>
            </a:r>
          </a:p>
          <a:p>
            <a:pPr marL="0" indent="0">
              <a:buNone/>
            </a:pPr>
            <a:r>
              <a:rPr lang="en-US" sz="2000" dirty="0">
                <a:latin typeface="Baskerville Old Face" panose="02020602080505020303" pitchFamily="18" charset="0"/>
              </a:rPr>
              <a:t>The @ rule and its identifier are then followed by a number of rule sets </a:t>
            </a:r>
            <a:r>
              <a:rPr lang="en-US" sz="2000" dirty="0" smtClean="0">
                <a:latin typeface="Baskerville Old Face" panose="02020602080505020303" pitchFamily="18" charset="0"/>
              </a:rPr>
              <a:t>(style </a:t>
            </a:r>
            <a:r>
              <a:rPr lang="en-US" sz="2000" dirty="0">
                <a:latin typeface="Baskerville Old Face" panose="02020602080505020303" pitchFamily="18" charset="0"/>
              </a:rPr>
              <a:t>rules with declaration blocks, as in normal CSS code).</a:t>
            </a:r>
            <a:endParaRPr kumimoji="0" lang="en-US" altLang="en-US" sz="2000" b="0" i="0" u="none" strike="noStrike" cap="none" normalizeH="0" baseline="0" dirty="0" smtClean="0">
              <a:ln>
                <a:noFill/>
              </a:ln>
              <a:solidFill>
                <a:schemeClr val="tx1"/>
              </a:solidFill>
              <a:effectLst/>
              <a:latin typeface="Baskerville Old Face" panose="02020602080505020303" pitchFamily="18" charset="0"/>
            </a:endParaRPr>
          </a:p>
        </p:txBody>
      </p:sp>
      <p:pic>
        <p:nvPicPr>
          <p:cNvPr id="6" name="Picture 5"/>
          <p:cNvPicPr>
            <a:picLocks noChangeAspect="1"/>
          </p:cNvPicPr>
          <p:nvPr/>
        </p:nvPicPr>
        <p:blipFill rotWithShape="1">
          <a:blip r:embed="rId2"/>
          <a:srcRect l="18501" t="24471" r="43332" b="71080"/>
          <a:stretch/>
        </p:blipFill>
        <p:spPr>
          <a:xfrm>
            <a:off x="1101968" y="2496548"/>
            <a:ext cx="9519140" cy="624024"/>
          </a:xfrm>
          <a:prstGeom prst="rect">
            <a:avLst/>
          </a:prstGeom>
        </p:spPr>
      </p:pic>
      <p:sp>
        <p:nvSpPr>
          <p:cNvPr id="7" name="Title 1"/>
          <p:cNvSpPr txBox="1">
            <a:spLocks/>
          </p:cNvSpPr>
          <p:nvPr/>
        </p:nvSpPr>
        <p:spPr>
          <a:xfrm>
            <a:off x="838200" y="3232589"/>
            <a:ext cx="10515600" cy="8688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0070C0"/>
                </a:solidFill>
                <a:latin typeface="Baskerville Old Face" panose="02020602080505020303" pitchFamily="18" charset="0"/>
              </a:rPr>
              <a:t>The Keyframe Selectors</a:t>
            </a:r>
            <a:endParaRPr lang="en-US" sz="3200" dirty="0">
              <a:solidFill>
                <a:srgbClr val="0070C0"/>
              </a:solidFill>
              <a:latin typeface="Baskerville Old Face" panose="02020602080505020303"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287574392"/>
              </p:ext>
            </p:extLst>
          </p:nvPr>
        </p:nvGraphicFramePr>
        <p:xfrm>
          <a:off x="1101968" y="4027413"/>
          <a:ext cx="8334376" cy="1798320"/>
        </p:xfrm>
        <a:graphic>
          <a:graphicData uri="http://schemas.openxmlformats.org/drawingml/2006/table">
            <a:tbl>
              <a:tblPr/>
              <a:tblGrid>
                <a:gridCol w="4167188">
                  <a:extLst>
                    <a:ext uri="{9D8B030D-6E8A-4147-A177-3AD203B41FA5}">
                      <a16:colId xmlns:a16="http://schemas.microsoft.com/office/drawing/2014/main" val="445988052"/>
                    </a:ext>
                  </a:extLst>
                </a:gridCol>
                <a:gridCol w="4167188">
                  <a:extLst>
                    <a:ext uri="{9D8B030D-6E8A-4147-A177-3AD203B41FA5}">
                      <a16:colId xmlns:a16="http://schemas.microsoft.com/office/drawing/2014/main" val="1045403115"/>
                    </a:ext>
                  </a:extLst>
                </a:gridCol>
              </a:tblGrid>
              <a:tr h="0">
                <a:tc>
                  <a:txBody>
                    <a:bodyPr/>
                    <a:lstStyle/>
                    <a:p>
                      <a:pPr algn="l" fontAlgn="t"/>
                      <a:r>
                        <a:rPr lang="en-US" i="1" dirty="0">
                          <a:effectLst/>
                        </a:rPr>
                        <a:t>keyframes-selector</a:t>
                      </a:r>
                      <a:endParaRPr lang="en-US"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Required. Percentage of the animation </a:t>
                      </a:r>
                      <a:r>
                        <a:rPr lang="en-US" dirty="0" smtClean="0">
                          <a:effectLst/>
                        </a:rPr>
                        <a:t>duration.</a:t>
                      </a:r>
                    </a:p>
                    <a:p>
                      <a:pPr algn="l" fontAlgn="t"/>
                      <a:r>
                        <a:rPr lang="en-US" dirty="0" smtClean="0">
                          <a:effectLst/>
                        </a:rPr>
                        <a:t>OR </a:t>
                      </a:r>
                      <a:r>
                        <a:rPr lang="en-US" dirty="0">
                          <a:effectLst/>
                        </a:rPr>
                        <a:t>values:</a:t>
                      </a:r>
                    </a:p>
                    <a:p>
                      <a:pPr algn="l" fontAlgn="t"/>
                      <a:r>
                        <a:rPr lang="en-US" dirty="0">
                          <a:effectLst/>
                        </a:rPr>
                        <a:t>0-100%</a:t>
                      </a:r>
                      <a:br>
                        <a:rPr lang="en-US" dirty="0">
                          <a:effectLst/>
                        </a:rPr>
                      </a:br>
                      <a:r>
                        <a:rPr lang="en-US" dirty="0">
                          <a:effectLst/>
                        </a:rPr>
                        <a:t>from (same as 0%)</a:t>
                      </a:r>
                      <a:br>
                        <a:rPr lang="en-US" dirty="0">
                          <a:effectLst/>
                        </a:rPr>
                      </a:br>
                      <a:r>
                        <a:rPr lang="en-US" dirty="0">
                          <a:effectLst/>
                        </a:rPr>
                        <a:t>to (same as 100</a:t>
                      </a:r>
                      <a:r>
                        <a:rPr lang="en-US" dirty="0" smtClean="0">
                          <a:effectLst/>
                        </a:rPr>
                        <a:t>%)</a:t>
                      </a:r>
                      <a:endParaRPr lang="en-US"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17505237"/>
                  </a:ext>
                </a:extLst>
              </a:tr>
            </a:tbl>
          </a:graphicData>
        </a:graphic>
      </p:graphicFrame>
      <p:sp>
        <p:nvSpPr>
          <p:cNvPr id="3" name="Slide Number Placeholder 2"/>
          <p:cNvSpPr>
            <a:spLocks noGrp="1"/>
          </p:cNvSpPr>
          <p:nvPr>
            <p:ph type="sldNum" sz="quarter" idx="12"/>
          </p:nvPr>
        </p:nvSpPr>
        <p:spPr/>
        <p:txBody>
          <a:bodyPr/>
          <a:lstStyle/>
          <a:p>
            <a:fld id="{F056BA15-7453-4EEC-86B0-1BE5C36F20C3}" type="slidenum">
              <a:rPr lang="en-US" smtClean="0"/>
              <a:t>48</a:t>
            </a:fld>
            <a:endParaRPr lang="en-US"/>
          </a:p>
        </p:txBody>
      </p:sp>
    </p:spTree>
    <p:extLst>
      <p:ext uri="{BB962C8B-B14F-4D97-AF65-F5344CB8AC3E}">
        <p14:creationId xmlns:p14="http://schemas.microsoft.com/office/powerpoint/2010/main" val="41577103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9952"/>
          </a:xfrm>
        </p:spPr>
        <p:txBody>
          <a:bodyPr>
            <a:normAutofit/>
          </a:bodyPr>
          <a:lstStyle/>
          <a:p>
            <a:r>
              <a:rPr lang="en-US" sz="3200" b="1" dirty="0">
                <a:solidFill>
                  <a:srgbClr val="0070C0"/>
                </a:solidFill>
                <a:latin typeface="Baskerville Old Face" panose="02020602080505020303" pitchFamily="18" charset="0"/>
              </a:rPr>
              <a:t>Associating The Animation Name With An Element</a:t>
            </a:r>
            <a:endParaRPr lang="en-US" sz="32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838200" y="1064962"/>
            <a:ext cx="10515600" cy="832916"/>
          </a:xfrm>
        </p:spPr>
        <p:txBody>
          <a:bodyPr>
            <a:normAutofit/>
          </a:bodyPr>
          <a:lstStyle/>
          <a:p>
            <a:pPr marL="0" indent="0">
              <a:buNone/>
            </a:pPr>
            <a:r>
              <a:rPr lang="en-US" sz="2400" dirty="0" smtClean="0">
                <a:latin typeface="Baskerville Old Face" panose="02020602080505020303" pitchFamily="18" charset="0"/>
              </a:rPr>
              <a:t>We can associate the animation to a specific element by using any element selector then adding the animation name to it.</a:t>
            </a:r>
            <a:endParaRPr lang="en-US" sz="2400" dirty="0">
              <a:latin typeface="Baskerville Old Face" panose="02020602080505020303" pitchFamily="18" charset="0"/>
            </a:endParaRPr>
          </a:p>
        </p:txBody>
      </p:sp>
      <p:sp>
        <p:nvSpPr>
          <p:cNvPr id="4" name="Rectangle 3"/>
          <p:cNvSpPr/>
          <p:nvPr/>
        </p:nvSpPr>
        <p:spPr>
          <a:xfrm>
            <a:off x="838200" y="1897878"/>
            <a:ext cx="9115865" cy="584775"/>
          </a:xfrm>
          <a:prstGeom prst="rect">
            <a:avLst/>
          </a:prstGeom>
        </p:spPr>
        <p:txBody>
          <a:bodyPr wrap="square">
            <a:spAutoFit/>
          </a:bodyPr>
          <a:lstStyle/>
          <a:p>
            <a:r>
              <a:rPr lang="en-US" sz="3200" b="1" dirty="0">
                <a:solidFill>
                  <a:srgbClr val="0070C0"/>
                </a:solidFill>
                <a:latin typeface="Baskerville Old Face" panose="02020602080505020303" pitchFamily="18" charset="0"/>
              </a:rPr>
              <a:t>The Animation’s Duration And Timing Function</a:t>
            </a:r>
            <a:endParaRPr lang="en-US" sz="3200" dirty="0">
              <a:solidFill>
                <a:srgbClr val="0070C0"/>
              </a:solidFill>
              <a:latin typeface="Baskerville Old Face" panose="02020602080505020303" pitchFamily="18" charset="0"/>
            </a:endParaRPr>
          </a:p>
        </p:txBody>
      </p:sp>
      <p:sp>
        <p:nvSpPr>
          <p:cNvPr id="6" name="Content Placeholder 2"/>
          <p:cNvSpPr txBox="1">
            <a:spLocks/>
          </p:cNvSpPr>
          <p:nvPr/>
        </p:nvSpPr>
        <p:spPr>
          <a:xfrm>
            <a:off x="838199" y="2482653"/>
            <a:ext cx="10515600" cy="2751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latin typeface="Baskerville Old Face" panose="02020602080505020303" pitchFamily="18" charset="0"/>
              </a:rPr>
              <a:t>Duration and timing can be added to the animation. Duration using </a:t>
            </a:r>
            <a:r>
              <a:rPr lang="en-US" sz="2400" dirty="0">
                <a:latin typeface="Baskerville Old Face" panose="02020602080505020303" pitchFamily="18" charset="0"/>
              </a:rPr>
              <a:t>the </a:t>
            </a:r>
            <a:r>
              <a:rPr lang="en-US" sz="2400" dirty="0" smtClean="0">
                <a:latin typeface="Baskerville Old Face" panose="02020602080505020303" pitchFamily="18" charset="0"/>
              </a:rPr>
              <a:t>animation-duration</a:t>
            </a:r>
            <a:r>
              <a:rPr lang="en-US" sz="2400" dirty="0">
                <a:latin typeface="Baskerville Old Face" panose="02020602080505020303" pitchFamily="18" charset="0"/>
              </a:rPr>
              <a:t> </a:t>
            </a:r>
            <a:r>
              <a:rPr lang="en-US" sz="2400" dirty="0" smtClean="0">
                <a:latin typeface="Baskerville Old Face" panose="02020602080505020303" pitchFamily="18" charset="0"/>
              </a:rPr>
              <a:t>property</a:t>
            </a:r>
            <a:r>
              <a:rPr lang="en-US" sz="2400" dirty="0">
                <a:latin typeface="Baskerville Old Face" panose="02020602080505020303" pitchFamily="18" charset="0"/>
              </a:rPr>
              <a:t>. The duration represents the time taken to complete </a:t>
            </a:r>
            <a:r>
              <a:rPr lang="en-US" sz="2400" dirty="0" smtClean="0">
                <a:latin typeface="Baskerville Old Face" panose="02020602080505020303" pitchFamily="18" charset="0"/>
              </a:rPr>
              <a:t>a single </a:t>
            </a:r>
            <a:r>
              <a:rPr lang="en-US" sz="2400" dirty="0">
                <a:latin typeface="Baskerville Old Face" panose="02020602080505020303" pitchFamily="18" charset="0"/>
              </a:rPr>
              <a:t>iteration of the animation</a:t>
            </a:r>
            <a:r>
              <a:rPr lang="en-US" sz="2400" dirty="0" smtClean="0">
                <a:latin typeface="Baskerville Old Face" panose="02020602080505020303" pitchFamily="18" charset="0"/>
              </a:rPr>
              <a:t>.</a:t>
            </a:r>
            <a:endParaRPr lang="en-US" sz="2400" dirty="0">
              <a:latin typeface="Baskerville Old Face" panose="02020602080505020303" pitchFamily="18" charset="0"/>
            </a:endParaRPr>
          </a:p>
          <a:p>
            <a:r>
              <a:rPr lang="en-US" sz="2400" dirty="0">
                <a:latin typeface="Baskerville Old Face" panose="02020602080505020303" pitchFamily="18" charset="0"/>
              </a:rPr>
              <a:t>The animation-timing-function property, when declared for </a:t>
            </a:r>
            <a:r>
              <a:rPr lang="en-US" sz="2400" dirty="0" smtClean="0">
                <a:latin typeface="Baskerville Old Face" panose="02020602080505020303" pitchFamily="18" charset="0"/>
              </a:rPr>
              <a:t>the entire </a:t>
            </a:r>
            <a:r>
              <a:rPr lang="en-US" sz="2400" dirty="0">
                <a:latin typeface="Baskerville Old Face" panose="02020602080505020303" pitchFamily="18" charset="0"/>
              </a:rPr>
              <a:t>animation, allows you to define how an animation progresses over </a:t>
            </a:r>
            <a:r>
              <a:rPr lang="en-US" sz="2400" dirty="0" smtClean="0">
                <a:latin typeface="Baskerville Old Face" panose="02020602080505020303" pitchFamily="18" charset="0"/>
              </a:rPr>
              <a:t>a single </a:t>
            </a:r>
            <a:r>
              <a:rPr lang="en-US" sz="2400" dirty="0">
                <a:latin typeface="Baskerville Old Face" panose="02020602080505020303" pitchFamily="18" charset="0"/>
              </a:rPr>
              <a:t>iteration of the animation. The</a:t>
            </a:r>
          </a:p>
        </p:txBody>
      </p:sp>
      <p:sp>
        <p:nvSpPr>
          <p:cNvPr id="7" name="Rectangle 6"/>
          <p:cNvSpPr/>
          <p:nvPr/>
        </p:nvSpPr>
        <p:spPr>
          <a:xfrm>
            <a:off x="838198" y="4649607"/>
            <a:ext cx="6492483" cy="584775"/>
          </a:xfrm>
          <a:prstGeom prst="rect">
            <a:avLst/>
          </a:prstGeom>
        </p:spPr>
        <p:txBody>
          <a:bodyPr wrap="none">
            <a:spAutoFit/>
          </a:bodyPr>
          <a:lstStyle/>
          <a:p>
            <a:r>
              <a:rPr lang="en-US" sz="3200" b="1" dirty="0" smtClean="0">
                <a:solidFill>
                  <a:srgbClr val="0070C0"/>
                </a:solidFill>
                <a:latin typeface="Baskerville Old Face" panose="02020602080505020303" pitchFamily="18" charset="0"/>
              </a:rPr>
              <a:t>The Animation’s Delay And Play State</a:t>
            </a:r>
            <a:endParaRPr lang="en-US" sz="3200" dirty="0">
              <a:solidFill>
                <a:srgbClr val="0070C0"/>
              </a:solidFill>
              <a:latin typeface="Baskerville Old Face" panose="02020602080505020303" pitchFamily="18" charset="0"/>
            </a:endParaRPr>
          </a:p>
        </p:txBody>
      </p:sp>
      <p:sp>
        <p:nvSpPr>
          <p:cNvPr id="9" name="Content Placeholder 2"/>
          <p:cNvSpPr txBox="1">
            <a:spLocks/>
          </p:cNvSpPr>
          <p:nvPr/>
        </p:nvSpPr>
        <p:spPr>
          <a:xfrm>
            <a:off x="838198" y="5165244"/>
            <a:ext cx="10515600" cy="15609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latin typeface="Baskerville Old Face" panose="02020602080505020303" pitchFamily="18" charset="0"/>
              </a:rPr>
              <a:t>The animation-delay property </a:t>
            </a:r>
            <a:r>
              <a:rPr lang="en-US" sz="2400" dirty="0">
                <a:latin typeface="Baskerville Old Face" panose="02020602080505020303" pitchFamily="18" charset="0"/>
              </a:rPr>
              <a:t>allows you to delay the animation by a </a:t>
            </a:r>
            <a:r>
              <a:rPr lang="en-US" sz="2400" dirty="0" smtClean="0">
                <a:latin typeface="Baskerville Old Face" panose="02020602080505020303" pitchFamily="18" charset="0"/>
              </a:rPr>
              <a:t>certain amount of </a:t>
            </a:r>
            <a:r>
              <a:rPr lang="en-US" sz="2400" dirty="0">
                <a:latin typeface="Baskerville Old Face" panose="02020602080505020303" pitchFamily="18" charset="0"/>
              </a:rPr>
              <a:t>time</a:t>
            </a:r>
            <a:r>
              <a:rPr lang="en-US" sz="2400" dirty="0" smtClean="0">
                <a:latin typeface="Baskerville Old Face" panose="02020602080505020303" pitchFamily="18" charset="0"/>
              </a:rPr>
              <a:t>.</a:t>
            </a:r>
          </a:p>
          <a:p>
            <a:r>
              <a:rPr lang="en-US" sz="2400" dirty="0">
                <a:latin typeface="Baskerville Old Face" panose="02020602080505020303" pitchFamily="18" charset="0"/>
              </a:rPr>
              <a:t>The animation-play-state property, </a:t>
            </a:r>
            <a:r>
              <a:rPr lang="en-US" sz="2400" dirty="0" smtClean="0">
                <a:latin typeface="Baskerville Old Face" panose="02020602080505020303" pitchFamily="18" charset="0"/>
              </a:rPr>
              <a:t>accepts </a:t>
            </a:r>
            <a:r>
              <a:rPr lang="en-US" sz="2400" dirty="0">
                <a:latin typeface="Baskerville Old Face" panose="02020602080505020303" pitchFamily="18" charset="0"/>
              </a:rPr>
              <a:t>one of two possible values: running and paused.</a:t>
            </a:r>
          </a:p>
        </p:txBody>
      </p:sp>
      <p:sp>
        <p:nvSpPr>
          <p:cNvPr id="5" name="Slide Number Placeholder 4"/>
          <p:cNvSpPr>
            <a:spLocks noGrp="1"/>
          </p:cNvSpPr>
          <p:nvPr>
            <p:ph type="sldNum" sz="quarter" idx="12"/>
          </p:nvPr>
        </p:nvSpPr>
        <p:spPr/>
        <p:txBody>
          <a:bodyPr/>
          <a:lstStyle/>
          <a:p>
            <a:fld id="{F056BA15-7453-4EEC-86B0-1BE5C36F20C3}" type="slidenum">
              <a:rPr lang="en-US" smtClean="0"/>
              <a:t>49</a:t>
            </a:fld>
            <a:endParaRPr lang="en-US"/>
          </a:p>
        </p:txBody>
      </p:sp>
    </p:spTree>
    <p:extLst>
      <p:ext uri="{BB962C8B-B14F-4D97-AF65-F5344CB8AC3E}">
        <p14:creationId xmlns:p14="http://schemas.microsoft.com/office/powerpoint/2010/main" val="2789898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981" y="4951193"/>
            <a:ext cx="10515600" cy="1325563"/>
          </a:xfrm>
        </p:spPr>
        <p:txBody>
          <a:bodyPr>
            <a:normAutofit fontScale="90000"/>
          </a:bodyPr>
          <a:lstStyle/>
          <a:p>
            <a:r>
              <a:rPr lang="en-US" dirty="0" smtClean="0">
                <a:solidFill>
                  <a:srgbClr val="002060"/>
                </a:solidFill>
                <a:latin typeface="Baskerville Old Face" panose="02020602080505020303" pitchFamily="18" charset="0"/>
              </a:rPr>
              <a:t>Its all about connecting the several previous  CSS properties together and be creative in using them.</a:t>
            </a:r>
            <a:endParaRPr lang="en-US"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216" y="365125"/>
            <a:ext cx="5801784"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222" y="365125"/>
            <a:ext cx="4979963" cy="4051300"/>
          </a:xfrm>
          <a:prstGeom prst="rect">
            <a:avLst/>
          </a:prstGeom>
        </p:spPr>
      </p:pic>
      <p:sp>
        <p:nvSpPr>
          <p:cNvPr id="3" name="Slide Number Placeholder 2"/>
          <p:cNvSpPr>
            <a:spLocks noGrp="1"/>
          </p:cNvSpPr>
          <p:nvPr>
            <p:ph type="sldNum" sz="quarter" idx="12"/>
          </p:nvPr>
        </p:nvSpPr>
        <p:spPr/>
        <p:txBody>
          <a:bodyPr/>
          <a:lstStyle/>
          <a:p>
            <a:fld id="{F056BA15-7453-4EEC-86B0-1BE5C36F20C3}" type="slidenum">
              <a:rPr lang="en-US" smtClean="0"/>
              <a:t>5</a:t>
            </a:fld>
            <a:endParaRPr lang="en-US"/>
          </a:p>
        </p:txBody>
      </p:sp>
    </p:spTree>
    <p:extLst>
      <p:ext uri="{BB962C8B-B14F-4D97-AF65-F5344CB8AC3E}">
        <p14:creationId xmlns:p14="http://schemas.microsoft.com/office/powerpoint/2010/main" val="23768607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145" y="407328"/>
            <a:ext cx="10030263" cy="1325563"/>
          </a:xfrm>
        </p:spPr>
        <p:txBody>
          <a:bodyPr/>
          <a:lstStyle/>
          <a:p>
            <a:r>
              <a:rPr lang="en-US" b="1" dirty="0">
                <a:solidFill>
                  <a:srgbClr val="002060"/>
                </a:solidFill>
                <a:latin typeface="Baskerville Old Face" panose="02020602080505020303" pitchFamily="18" charset="0"/>
              </a:rPr>
              <a:t>CSS Specificity and Inheritance</a:t>
            </a:r>
            <a:endParaRPr lang="en-US"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145" y="1943073"/>
            <a:ext cx="10030263" cy="4177460"/>
          </a:xfrm>
        </p:spPr>
      </p:pic>
      <p:sp>
        <p:nvSpPr>
          <p:cNvPr id="3" name="Slide Number Placeholder 2"/>
          <p:cNvSpPr>
            <a:spLocks noGrp="1"/>
          </p:cNvSpPr>
          <p:nvPr>
            <p:ph type="sldNum" sz="quarter" idx="12"/>
          </p:nvPr>
        </p:nvSpPr>
        <p:spPr/>
        <p:txBody>
          <a:bodyPr/>
          <a:lstStyle/>
          <a:p>
            <a:fld id="{F056BA15-7453-4EEC-86B0-1BE5C36F20C3}" type="slidenum">
              <a:rPr lang="en-US" smtClean="0"/>
              <a:t>50</a:t>
            </a:fld>
            <a:endParaRPr lang="en-US"/>
          </a:p>
        </p:txBody>
      </p:sp>
    </p:spTree>
    <p:extLst>
      <p:ext uri="{BB962C8B-B14F-4D97-AF65-F5344CB8AC3E}">
        <p14:creationId xmlns:p14="http://schemas.microsoft.com/office/powerpoint/2010/main" val="32831557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85373"/>
          </a:xfrm>
        </p:spPr>
        <p:txBody>
          <a:bodyPr>
            <a:normAutofit/>
          </a:bodyPr>
          <a:lstStyle/>
          <a:p>
            <a:r>
              <a:rPr lang="en-US" sz="3200" b="1" dirty="0">
                <a:solidFill>
                  <a:srgbClr val="0070C0"/>
                </a:solidFill>
                <a:latin typeface="Baskerville Old Face" panose="02020602080505020303" pitchFamily="18" charset="0"/>
              </a:rPr>
              <a:t>1. Importance</a:t>
            </a:r>
            <a:endParaRPr lang="en-US" sz="32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838200" y="1935479"/>
            <a:ext cx="4958782" cy="3967090"/>
          </a:xfrm>
        </p:spPr>
        <p:txBody>
          <a:bodyPr>
            <a:normAutofit/>
          </a:bodyPr>
          <a:lstStyle/>
          <a:p>
            <a:pPr marL="0" indent="0">
              <a:buNone/>
            </a:pPr>
            <a:r>
              <a:rPr lang="en-US" sz="2400" dirty="0" smtClean="0">
                <a:latin typeface="Baskerville Old Face" panose="02020602080505020303" pitchFamily="18" charset="0"/>
              </a:rPr>
              <a:t>Cascade assigns a </a:t>
            </a:r>
            <a:r>
              <a:rPr lang="en-US" sz="2400" dirty="0">
                <a:latin typeface="Baskerville Old Face" panose="02020602080505020303" pitchFamily="18" charset="0"/>
              </a:rPr>
              <a:t>weight to each rule, and this weight determines which rule </a:t>
            </a:r>
            <a:r>
              <a:rPr lang="en-US" sz="2400" dirty="0" smtClean="0">
                <a:latin typeface="Baskerville Old Face" panose="02020602080505020303" pitchFamily="18" charset="0"/>
              </a:rPr>
              <a:t>takes precedence</a:t>
            </a:r>
            <a:r>
              <a:rPr lang="en-US" sz="2400" dirty="0">
                <a:latin typeface="Baskerville Old Face" panose="02020602080505020303" pitchFamily="18" charset="0"/>
              </a:rPr>
              <a:t>, when more than one applies</a:t>
            </a:r>
            <a:r>
              <a:rPr lang="en-US" sz="2400" dirty="0" smtClean="0">
                <a:latin typeface="Baskerville Old Face" panose="02020602080505020303" pitchFamily="18" charset="0"/>
              </a:rPr>
              <a:t>.</a:t>
            </a:r>
          </a:p>
          <a:p>
            <a:r>
              <a:rPr lang="en-US" sz="2400" dirty="0">
                <a:latin typeface="Baskerville Old Face" panose="02020602080505020303" pitchFamily="18" charset="0"/>
              </a:rPr>
              <a:t>1. User agent declarations</a:t>
            </a:r>
          </a:p>
          <a:p>
            <a:r>
              <a:rPr lang="en-US" sz="2400" dirty="0">
                <a:latin typeface="Baskerville Old Face" panose="02020602080505020303" pitchFamily="18" charset="0"/>
              </a:rPr>
              <a:t>2. User declarations</a:t>
            </a:r>
          </a:p>
          <a:p>
            <a:r>
              <a:rPr lang="en-US" sz="2400" dirty="0">
                <a:latin typeface="Baskerville Old Face" panose="02020602080505020303" pitchFamily="18" charset="0"/>
              </a:rPr>
              <a:t>3. Author declarations</a:t>
            </a:r>
          </a:p>
          <a:p>
            <a:r>
              <a:rPr lang="en-US" sz="2400" dirty="0">
                <a:latin typeface="Baskerville Old Face" panose="02020602080505020303" pitchFamily="18" charset="0"/>
              </a:rPr>
              <a:t>4. Author !important declarations</a:t>
            </a:r>
          </a:p>
          <a:p>
            <a:r>
              <a:rPr lang="en-US" sz="2400" dirty="0">
                <a:latin typeface="Baskerville Old Face" panose="02020602080505020303" pitchFamily="18" charset="0"/>
              </a:rPr>
              <a:t>5. User !important declarations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8779" y="717452"/>
            <a:ext cx="5556818" cy="5185117"/>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51</a:t>
            </a:fld>
            <a:endParaRPr lang="en-US"/>
          </a:p>
        </p:txBody>
      </p:sp>
    </p:spTree>
    <p:extLst>
      <p:ext uri="{BB962C8B-B14F-4D97-AF65-F5344CB8AC3E}">
        <p14:creationId xmlns:p14="http://schemas.microsoft.com/office/powerpoint/2010/main" val="13820486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575" y="155673"/>
            <a:ext cx="10515600" cy="647749"/>
          </a:xfrm>
        </p:spPr>
        <p:txBody>
          <a:bodyPr>
            <a:normAutofit/>
          </a:bodyPr>
          <a:lstStyle/>
          <a:p>
            <a:r>
              <a:rPr lang="en-US" sz="3200" b="1" dirty="0">
                <a:solidFill>
                  <a:srgbClr val="0070C0"/>
                </a:solidFill>
                <a:latin typeface="Baskerville Old Face" panose="02020602080505020303" pitchFamily="18" charset="0"/>
              </a:rPr>
              <a:t>2. Specificity</a:t>
            </a:r>
            <a:endParaRPr lang="en-US" sz="32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324729" y="880990"/>
            <a:ext cx="6793523" cy="5697415"/>
          </a:xfrm>
        </p:spPr>
        <p:txBody>
          <a:bodyPr>
            <a:noAutofit/>
          </a:bodyPr>
          <a:lstStyle/>
          <a:p>
            <a:pPr marL="0" indent="0">
              <a:buNone/>
            </a:pPr>
            <a:r>
              <a:rPr lang="en-US" sz="1900" dirty="0">
                <a:latin typeface="Baskerville Old Face" panose="02020602080505020303" pitchFamily="18" charset="0"/>
              </a:rPr>
              <a:t>Every CSS rule has a particular weight </a:t>
            </a:r>
            <a:r>
              <a:rPr lang="en-US" sz="1900" dirty="0" smtClean="0">
                <a:latin typeface="Baskerville Old Face" panose="02020602080505020303" pitchFamily="18" charset="0"/>
              </a:rPr>
              <a:t>meaning </a:t>
            </a:r>
            <a:r>
              <a:rPr lang="en-US" sz="1900" dirty="0">
                <a:latin typeface="Baskerville Old Face" panose="02020602080505020303" pitchFamily="18" charset="0"/>
              </a:rPr>
              <a:t>it could be more or less important than the others or </a:t>
            </a:r>
            <a:r>
              <a:rPr lang="en-US" sz="1900" dirty="0" smtClean="0">
                <a:latin typeface="Baskerville Old Face" panose="02020602080505020303" pitchFamily="18" charset="0"/>
              </a:rPr>
              <a:t>equally important</a:t>
            </a:r>
            <a:r>
              <a:rPr lang="en-US" sz="1900" dirty="0">
                <a:latin typeface="Baskerville Old Face" panose="02020602080505020303" pitchFamily="18" charset="0"/>
              </a:rPr>
              <a:t>. This weight defines which properties will be applied to </a:t>
            </a:r>
            <a:r>
              <a:rPr lang="en-US" sz="1900" dirty="0" smtClean="0">
                <a:latin typeface="Baskerville Old Face" panose="02020602080505020303" pitchFamily="18" charset="0"/>
              </a:rPr>
              <a:t>an element </a:t>
            </a:r>
            <a:r>
              <a:rPr lang="en-US" sz="1900" dirty="0">
                <a:latin typeface="Baskerville Old Face" panose="02020602080505020303" pitchFamily="18" charset="0"/>
              </a:rPr>
              <a:t>when there are </a:t>
            </a:r>
            <a:r>
              <a:rPr lang="en-US" sz="1900" dirty="0" smtClean="0">
                <a:latin typeface="Baskerville Old Face" panose="02020602080505020303" pitchFamily="18" charset="0"/>
              </a:rPr>
              <a:t>con</a:t>
            </a:r>
          </a:p>
          <a:p>
            <a:r>
              <a:rPr lang="en-US" sz="1900" dirty="0">
                <a:latin typeface="Baskerville Old Face" panose="02020602080505020303" pitchFamily="18" charset="0"/>
              </a:rPr>
              <a:t>if one rule is more specific than another, it overrides it.</a:t>
            </a:r>
          </a:p>
          <a:p>
            <a:r>
              <a:rPr lang="en-US" sz="1900" dirty="0">
                <a:latin typeface="Baskerville Old Face" panose="02020602080505020303" pitchFamily="18" charset="0"/>
              </a:rPr>
              <a:t>If two rules share the same weight, source and specificity, </a:t>
            </a:r>
            <a:r>
              <a:rPr lang="en-US" sz="1900" dirty="0" smtClean="0">
                <a:latin typeface="Baskerville Old Face" panose="02020602080505020303" pitchFamily="18" charset="0"/>
              </a:rPr>
              <a:t>the later one is applied.</a:t>
            </a:r>
          </a:p>
          <a:p>
            <a:pPr marL="0" indent="0">
              <a:buNone/>
            </a:pPr>
            <a:r>
              <a:rPr lang="en-US" sz="1900" dirty="0" smtClean="0">
                <a:latin typeface="Baskerville Old Face" panose="02020602080505020303" pitchFamily="18" charset="0"/>
              </a:rPr>
              <a:t>It can be calculated in 2 ways:</a:t>
            </a:r>
          </a:p>
          <a:p>
            <a:pPr marL="457200" indent="-457200">
              <a:buFont typeface="+mj-lt"/>
              <a:buAutoNum type="arabicPeriod"/>
            </a:pPr>
            <a:r>
              <a:rPr lang="en-US" sz="1900" dirty="0">
                <a:latin typeface="Baskerville Old Face" panose="02020602080505020303" pitchFamily="18" charset="0"/>
              </a:rPr>
              <a:t>Add 1 for each element </a:t>
            </a:r>
            <a:r>
              <a:rPr lang="en-US" sz="1900" dirty="0" smtClean="0">
                <a:latin typeface="Baskerville Old Face" panose="02020602080505020303" pitchFamily="18" charset="0"/>
              </a:rPr>
              <a:t>and pseudo-element ; </a:t>
            </a:r>
            <a:r>
              <a:rPr lang="en-US" sz="1900" dirty="0">
                <a:latin typeface="Baskerville Old Face" panose="02020602080505020303" pitchFamily="18" charset="0"/>
              </a:rPr>
              <a:t>add 10 for </a:t>
            </a:r>
            <a:r>
              <a:rPr lang="en-US" sz="1900" dirty="0" smtClean="0">
                <a:latin typeface="Baskerville Old Face" panose="02020602080505020303" pitchFamily="18" charset="0"/>
              </a:rPr>
              <a:t>each attribute, </a:t>
            </a:r>
            <a:r>
              <a:rPr lang="en-US" sz="1900" dirty="0">
                <a:latin typeface="Baskerville Old Face" panose="02020602080505020303" pitchFamily="18" charset="0"/>
              </a:rPr>
              <a:t>class and </a:t>
            </a:r>
            <a:r>
              <a:rPr lang="en-US" sz="1900" dirty="0" smtClean="0">
                <a:latin typeface="Baskerville Old Face" panose="02020602080505020303" pitchFamily="18" charset="0"/>
              </a:rPr>
              <a:t>pseudo-class; </a:t>
            </a:r>
            <a:r>
              <a:rPr lang="en-US" sz="1900" dirty="0">
                <a:latin typeface="Baskerville Old Face" panose="02020602080505020303" pitchFamily="18" charset="0"/>
              </a:rPr>
              <a:t>add 100 for </a:t>
            </a:r>
            <a:r>
              <a:rPr lang="en-US" sz="1900" dirty="0" smtClean="0">
                <a:latin typeface="Baskerville Old Face" panose="02020602080505020303" pitchFamily="18" charset="0"/>
              </a:rPr>
              <a:t>each </a:t>
            </a:r>
            <a:r>
              <a:rPr lang="en-US" sz="1900" dirty="0">
                <a:latin typeface="Baskerville Old Face" panose="02020602080505020303" pitchFamily="18" charset="0"/>
              </a:rPr>
              <a:t>ID; and add 1000 for </a:t>
            </a:r>
            <a:r>
              <a:rPr lang="en-US" sz="1900" dirty="0" smtClean="0">
                <a:latin typeface="Baskerville Old Face" panose="02020602080505020303" pitchFamily="18" charset="0"/>
              </a:rPr>
              <a:t>an inline style. </a:t>
            </a:r>
          </a:p>
          <a:p>
            <a:pPr marL="457200" indent="-457200">
              <a:buFont typeface="+mj-lt"/>
              <a:buAutoNum type="arabicPeriod"/>
            </a:pPr>
            <a:r>
              <a:rPr lang="en-US" sz="1900" dirty="0" smtClean="0">
                <a:latin typeface="Baskerville Old Face" panose="02020602080505020303" pitchFamily="18" charset="0"/>
              </a:rPr>
              <a:t>Start </a:t>
            </a:r>
            <a:r>
              <a:rPr lang="en-US" sz="1900" dirty="0">
                <a:latin typeface="Baskerville Old Face" panose="02020602080505020303" pitchFamily="18" charset="0"/>
              </a:rPr>
              <a:t>with </a:t>
            </a:r>
            <a:r>
              <a:rPr lang="en-US" sz="1900" dirty="0" smtClean="0">
                <a:latin typeface="Baskerville Old Face" panose="02020602080505020303" pitchFamily="18" charset="0"/>
              </a:rPr>
              <a:t>a=0, b=0</a:t>
            </a:r>
            <a:r>
              <a:rPr lang="en-US" sz="1900" dirty="0">
                <a:latin typeface="Baskerville Old Face" panose="02020602080505020303" pitchFamily="18" charset="0"/>
              </a:rPr>
              <a:t>, c=0 and d=0 and replace the numbers accordingly:</a:t>
            </a:r>
          </a:p>
          <a:p>
            <a:pPr marL="0" indent="0">
              <a:buNone/>
            </a:pPr>
            <a:r>
              <a:rPr lang="en-US" sz="1900" dirty="0">
                <a:latin typeface="Baskerville Old Face" panose="02020602080505020303" pitchFamily="18" charset="0"/>
              </a:rPr>
              <a:t>• a = 1 if the style is inline</a:t>
            </a:r>
          </a:p>
          <a:p>
            <a:pPr marL="0" indent="0">
              <a:buNone/>
            </a:pPr>
            <a:r>
              <a:rPr lang="en-US" sz="1900" dirty="0">
                <a:latin typeface="Baskerville Old Face" panose="02020602080505020303" pitchFamily="18" charset="0"/>
              </a:rPr>
              <a:t>• b = the number of IDs</a:t>
            </a:r>
          </a:p>
          <a:p>
            <a:pPr marL="0" indent="0">
              <a:buNone/>
            </a:pPr>
            <a:r>
              <a:rPr lang="en-US" sz="1900" dirty="0">
                <a:latin typeface="Baskerville Old Face" panose="02020602080505020303" pitchFamily="18" charset="0"/>
              </a:rPr>
              <a:t>• c = the number of attribute selectors, classes and pseudo-classes</a:t>
            </a:r>
          </a:p>
          <a:p>
            <a:pPr marL="0" indent="0">
              <a:buNone/>
            </a:pPr>
            <a:r>
              <a:rPr lang="en-US" sz="1900" dirty="0">
                <a:latin typeface="Baskerville Old Face" panose="02020602080505020303" pitchFamily="18" charset="0"/>
              </a:rPr>
              <a:t>• d = the number of element names and pseudo-elements</a:t>
            </a:r>
            <a:endParaRPr lang="en-US" sz="1900" dirty="0" smtClean="0">
              <a:latin typeface="Baskerville Old Face" panose="020206020805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405" y="428625"/>
            <a:ext cx="4868594" cy="5748338"/>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52</a:t>
            </a:fld>
            <a:endParaRPr lang="en-US"/>
          </a:p>
        </p:txBody>
      </p:sp>
    </p:spTree>
    <p:extLst>
      <p:ext uri="{BB962C8B-B14F-4D97-AF65-F5344CB8AC3E}">
        <p14:creationId xmlns:p14="http://schemas.microsoft.com/office/powerpoint/2010/main" val="4793833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3004"/>
          </a:xfrm>
        </p:spPr>
        <p:txBody>
          <a:bodyPr>
            <a:normAutofit fontScale="90000"/>
          </a:bodyPr>
          <a:lstStyle/>
          <a:p>
            <a:r>
              <a:rPr lang="en-US" sz="3200" b="1" dirty="0">
                <a:solidFill>
                  <a:srgbClr val="0070C0"/>
                </a:solidFill>
                <a:latin typeface="Baskerville Old Face" panose="02020602080505020303" pitchFamily="18" charset="0"/>
              </a:rPr>
              <a:t>3. Inheritance</a:t>
            </a:r>
            <a:endParaRPr lang="en-US" sz="32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609014" y="921629"/>
            <a:ext cx="6635847" cy="5598941"/>
          </a:xfrm>
        </p:spPr>
        <p:txBody>
          <a:bodyPr>
            <a:noAutofit/>
          </a:bodyPr>
          <a:lstStyle/>
          <a:p>
            <a:pPr marL="0" indent="0">
              <a:buNone/>
            </a:pPr>
            <a:r>
              <a:rPr lang="en-US" sz="1900" dirty="0">
                <a:latin typeface="Baskerville Old Face" panose="02020602080505020303" pitchFamily="18" charset="0"/>
              </a:rPr>
              <a:t> </a:t>
            </a:r>
            <a:r>
              <a:rPr lang="en-US" sz="1900" dirty="0" smtClean="0">
                <a:latin typeface="Baskerville Old Face" panose="02020602080505020303" pitchFamily="18" charset="0"/>
              </a:rPr>
              <a:t> Inheritance </a:t>
            </a:r>
            <a:r>
              <a:rPr lang="en-US" sz="1900" dirty="0">
                <a:latin typeface="Baskerville Old Face" panose="02020602080505020303" pitchFamily="18" charset="0"/>
              </a:rPr>
              <a:t>is a way of propagating property values from parent </a:t>
            </a:r>
            <a:r>
              <a:rPr lang="en-US" sz="1900" dirty="0" smtClean="0">
                <a:latin typeface="Baskerville Old Face" panose="02020602080505020303" pitchFamily="18" charset="0"/>
              </a:rPr>
              <a:t>elements to </a:t>
            </a:r>
            <a:r>
              <a:rPr lang="en-US" sz="1900" dirty="0">
                <a:latin typeface="Baskerville Old Face" panose="02020602080505020303" pitchFamily="18" charset="0"/>
              </a:rPr>
              <a:t>their children</a:t>
            </a:r>
            <a:r>
              <a:rPr lang="en-US" sz="1900" dirty="0" smtClean="0">
                <a:latin typeface="Baskerville Old Face" panose="02020602080505020303" pitchFamily="18" charset="0"/>
              </a:rPr>
              <a:t>.</a:t>
            </a:r>
          </a:p>
          <a:p>
            <a:pPr marL="0" indent="0">
              <a:buNone/>
            </a:pPr>
            <a:r>
              <a:rPr lang="en-US" sz="1900" dirty="0" smtClean="0">
                <a:latin typeface="Baskerville Old Face" panose="02020602080505020303" pitchFamily="18" charset="0"/>
              </a:rPr>
              <a:t>  The </a:t>
            </a:r>
            <a:r>
              <a:rPr lang="en-US" sz="1900" dirty="0">
                <a:latin typeface="Baskerville Old Face" panose="02020602080505020303" pitchFamily="18" charset="0"/>
              </a:rPr>
              <a:t>CSS specification determines whether each property is inherited </a:t>
            </a:r>
            <a:r>
              <a:rPr lang="en-US" sz="1900" dirty="0" smtClean="0">
                <a:latin typeface="Baskerville Old Face" panose="02020602080505020303" pitchFamily="18" charset="0"/>
              </a:rPr>
              <a:t>by default </a:t>
            </a:r>
            <a:r>
              <a:rPr lang="en-US" sz="1900" dirty="0">
                <a:latin typeface="Baskerville Old Face" panose="02020602080505020303" pitchFamily="18" charset="0"/>
              </a:rPr>
              <a:t>or not. Not all properties are inherited, but you can force ones to </a:t>
            </a:r>
            <a:r>
              <a:rPr lang="en-US" sz="1900" dirty="0" smtClean="0">
                <a:latin typeface="Baskerville Old Face" panose="02020602080505020303" pitchFamily="18" charset="0"/>
              </a:rPr>
              <a:t>be by </a:t>
            </a:r>
            <a:r>
              <a:rPr lang="en-US" sz="1900" dirty="0">
                <a:latin typeface="Baskerville Old Face" panose="02020602080505020303" pitchFamily="18" charset="0"/>
              </a:rPr>
              <a:t>using the inherit </a:t>
            </a:r>
            <a:r>
              <a:rPr lang="en-US" sz="1900" dirty="0" smtClean="0">
                <a:latin typeface="Baskerville Old Face" panose="02020602080505020303" pitchFamily="18" charset="0"/>
              </a:rPr>
              <a:t>value.</a:t>
            </a:r>
          </a:p>
          <a:p>
            <a:pPr marL="0" indent="0">
              <a:buNone/>
            </a:pPr>
            <a:r>
              <a:rPr lang="en-US" sz="1900" dirty="0">
                <a:latin typeface="Baskerville Old Face" panose="02020602080505020303" pitchFamily="18" charset="0"/>
              </a:rPr>
              <a:t>Every CSS property goes through </a:t>
            </a:r>
            <a:r>
              <a:rPr lang="en-US" sz="1900" dirty="0" smtClean="0">
                <a:latin typeface="Baskerville Old Face" panose="02020602080505020303" pitchFamily="18" charset="0"/>
              </a:rPr>
              <a:t>a four-step </a:t>
            </a:r>
            <a:r>
              <a:rPr lang="en-US" sz="1900" dirty="0">
                <a:latin typeface="Baskerville Old Face" panose="02020602080505020303" pitchFamily="18" charset="0"/>
              </a:rPr>
              <a:t>process when its value is being </a:t>
            </a:r>
            <a:r>
              <a:rPr lang="en-US" sz="1900" dirty="0" smtClean="0">
                <a:latin typeface="Baskerville Old Face" panose="02020602080505020303" pitchFamily="18" charset="0"/>
              </a:rPr>
              <a:t>determined:</a:t>
            </a:r>
          </a:p>
          <a:p>
            <a:pPr marL="0" indent="0">
              <a:buNone/>
            </a:pPr>
            <a:r>
              <a:rPr lang="en-US" sz="1900" dirty="0">
                <a:latin typeface="Baskerville Old Face" panose="02020602080505020303" pitchFamily="18" charset="0"/>
              </a:rPr>
              <a:t>1. </a:t>
            </a:r>
            <a:r>
              <a:rPr lang="en-US" sz="1900" b="1" dirty="0">
                <a:latin typeface="Baskerville Old Face" panose="02020602080505020303" pitchFamily="18" charset="0"/>
              </a:rPr>
              <a:t>Specified </a:t>
            </a:r>
            <a:r>
              <a:rPr lang="en-US" sz="1900" b="1" dirty="0" smtClean="0">
                <a:latin typeface="Baskerville Old Face" panose="02020602080505020303" pitchFamily="18" charset="0"/>
              </a:rPr>
              <a:t>value </a:t>
            </a:r>
            <a:r>
              <a:rPr lang="en-US" sz="1900" dirty="0" smtClean="0">
                <a:latin typeface="Baskerville Old Face" panose="02020602080505020303" pitchFamily="18" charset="0"/>
              </a:rPr>
              <a:t>The </a:t>
            </a:r>
            <a:r>
              <a:rPr lang="en-US" sz="1900" dirty="0">
                <a:latin typeface="Baskerville Old Face" panose="02020602080505020303" pitchFamily="18" charset="0"/>
              </a:rPr>
              <a:t>user agent determines whether the value of the property </a:t>
            </a:r>
            <a:r>
              <a:rPr lang="en-US" sz="1900" dirty="0" smtClean="0">
                <a:latin typeface="Baskerville Old Face" panose="02020602080505020303" pitchFamily="18" charset="0"/>
              </a:rPr>
              <a:t>comes from </a:t>
            </a:r>
            <a:r>
              <a:rPr lang="en-US" sz="1900" dirty="0">
                <a:latin typeface="Baskerville Old Face" panose="02020602080505020303" pitchFamily="18" charset="0"/>
              </a:rPr>
              <a:t>a style sheet, is inherited or should take its initial value.</a:t>
            </a:r>
          </a:p>
          <a:p>
            <a:pPr marL="0" indent="0">
              <a:buNone/>
            </a:pPr>
            <a:r>
              <a:rPr lang="en-US" sz="1900" dirty="0">
                <a:latin typeface="Baskerville Old Face" panose="02020602080505020303" pitchFamily="18" charset="0"/>
              </a:rPr>
              <a:t>2. </a:t>
            </a:r>
            <a:r>
              <a:rPr lang="en-US" sz="1900" b="1" dirty="0">
                <a:latin typeface="Baskerville Old Face" panose="02020602080505020303" pitchFamily="18" charset="0"/>
              </a:rPr>
              <a:t>Computed </a:t>
            </a:r>
            <a:r>
              <a:rPr lang="en-US" sz="1900" b="1" dirty="0" smtClean="0">
                <a:latin typeface="Baskerville Old Face" panose="02020602080505020303" pitchFamily="18" charset="0"/>
              </a:rPr>
              <a:t>value </a:t>
            </a:r>
            <a:r>
              <a:rPr lang="en-US" sz="1900" dirty="0" smtClean="0">
                <a:latin typeface="Baskerville Old Face" panose="02020602080505020303" pitchFamily="18" charset="0"/>
              </a:rPr>
              <a:t>The </a:t>
            </a:r>
            <a:r>
              <a:rPr lang="en-US" sz="1900" dirty="0">
                <a:latin typeface="Baskerville Old Face" panose="02020602080505020303" pitchFamily="18" charset="0"/>
              </a:rPr>
              <a:t>specified value is resolved to a computed value and exists </a:t>
            </a:r>
            <a:r>
              <a:rPr lang="en-US" sz="1900" dirty="0" smtClean="0">
                <a:latin typeface="Baskerville Old Face" panose="02020602080505020303" pitchFamily="18" charset="0"/>
              </a:rPr>
              <a:t>even when </a:t>
            </a:r>
            <a:r>
              <a:rPr lang="en-US" sz="1900" dirty="0">
                <a:latin typeface="Baskerville Old Face" panose="02020602080505020303" pitchFamily="18" charset="0"/>
              </a:rPr>
              <a:t>a property doesn’t apply. The document doesn’t have to be </a:t>
            </a:r>
            <a:r>
              <a:rPr lang="en-US" sz="1900" dirty="0" smtClean="0">
                <a:latin typeface="Baskerville Old Face" panose="02020602080505020303" pitchFamily="18" charset="0"/>
              </a:rPr>
              <a:t>laid out </a:t>
            </a:r>
            <a:r>
              <a:rPr lang="en-US" sz="1900" dirty="0">
                <a:latin typeface="Baskerville Old Face" panose="02020602080505020303" pitchFamily="18" charset="0"/>
              </a:rPr>
              <a:t>for the computed value to be </a:t>
            </a:r>
            <a:r>
              <a:rPr lang="en-US" sz="1900" dirty="0" smtClean="0">
                <a:latin typeface="Baskerville Old Face" panose="02020602080505020303" pitchFamily="18" charset="0"/>
              </a:rPr>
              <a:t>determined</a:t>
            </a:r>
            <a:endParaRPr lang="en-US" sz="1900" dirty="0">
              <a:latin typeface="Baskerville Old Face" panose="02020602080505020303" pitchFamily="18" charset="0"/>
            </a:endParaRPr>
          </a:p>
          <a:p>
            <a:pPr marL="0" indent="0">
              <a:buNone/>
            </a:pPr>
            <a:r>
              <a:rPr lang="en-US" sz="1900" dirty="0" smtClean="0">
                <a:latin typeface="Baskerville Old Face" panose="02020602080505020303" pitchFamily="18" charset="0"/>
              </a:rPr>
              <a:t> 3</a:t>
            </a:r>
            <a:r>
              <a:rPr lang="en-US" sz="1900" dirty="0">
                <a:latin typeface="Baskerville Old Face" panose="02020602080505020303" pitchFamily="18" charset="0"/>
              </a:rPr>
              <a:t>. </a:t>
            </a:r>
            <a:r>
              <a:rPr lang="en-US" sz="1900" b="1" dirty="0">
                <a:latin typeface="Baskerville Old Face" panose="02020602080505020303" pitchFamily="18" charset="0"/>
              </a:rPr>
              <a:t>Used </a:t>
            </a:r>
            <a:r>
              <a:rPr lang="en-US" sz="1900" b="1" dirty="0" smtClean="0">
                <a:latin typeface="Baskerville Old Face" panose="02020602080505020303" pitchFamily="18" charset="0"/>
              </a:rPr>
              <a:t>value </a:t>
            </a:r>
            <a:r>
              <a:rPr lang="en-US" sz="1900" dirty="0" smtClean="0">
                <a:latin typeface="Baskerville Old Face" panose="02020602080505020303" pitchFamily="18" charset="0"/>
              </a:rPr>
              <a:t>The </a:t>
            </a:r>
            <a:r>
              <a:rPr lang="en-US" sz="1900" dirty="0">
                <a:latin typeface="Baskerville Old Face" panose="02020602080505020303" pitchFamily="18" charset="0"/>
              </a:rPr>
              <a:t>used value takes the computed value and resolves </a:t>
            </a:r>
            <a:r>
              <a:rPr lang="en-US" sz="1900" dirty="0" smtClean="0">
                <a:latin typeface="Baskerville Old Face" panose="02020602080505020303" pitchFamily="18" charset="0"/>
              </a:rPr>
              <a:t>any dependencies </a:t>
            </a:r>
            <a:r>
              <a:rPr lang="en-US" sz="1900" dirty="0">
                <a:latin typeface="Baskerville Old Face" panose="02020602080505020303" pitchFamily="18" charset="0"/>
              </a:rPr>
              <a:t>that can only be calculated after the document has </a:t>
            </a:r>
            <a:r>
              <a:rPr lang="en-US" sz="1900" dirty="0" smtClean="0">
                <a:latin typeface="Baskerville Old Face" panose="02020602080505020303" pitchFamily="18" charset="0"/>
              </a:rPr>
              <a:t>been laid out. </a:t>
            </a:r>
          </a:p>
          <a:p>
            <a:pPr marL="0" indent="0">
              <a:buNone/>
            </a:pPr>
            <a:r>
              <a:rPr lang="en-US" sz="1900" dirty="0" smtClean="0">
                <a:latin typeface="Baskerville Old Face" panose="02020602080505020303" pitchFamily="18" charset="0"/>
              </a:rPr>
              <a:t>4</a:t>
            </a:r>
            <a:r>
              <a:rPr lang="en-US" sz="1900" dirty="0">
                <a:latin typeface="Baskerville Old Face" panose="02020602080505020303" pitchFamily="18" charset="0"/>
              </a:rPr>
              <a:t>. </a:t>
            </a:r>
            <a:r>
              <a:rPr lang="en-US" sz="1900" b="1" dirty="0">
                <a:latin typeface="Baskerville Old Face" panose="02020602080505020303" pitchFamily="18" charset="0"/>
              </a:rPr>
              <a:t>Actual </a:t>
            </a:r>
            <a:r>
              <a:rPr lang="en-US" sz="1900" b="1" dirty="0" smtClean="0">
                <a:latin typeface="Baskerville Old Face" panose="02020602080505020303" pitchFamily="18" charset="0"/>
              </a:rPr>
              <a:t>value </a:t>
            </a:r>
            <a:r>
              <a:rPr lang="en-US" sz="1900" dirty="0" smtClean="0">
                <a:latin typeface="Baskerville Old Face" panose="02020602080505020303" pitchFamily="18" charset="0"/>
              </a:rPr>
              <a:t>This </a:t>
            </a:r>
            <a:r>
              <a:rPr lang="en-US" sz="1900" dirty="0">
                <a:latin typeface="Baskerville Old Face" panose="02020602080505020303" pitchFamily="18" charset="0"/>
              </a:rPr>
              <a:t>is the value used for the final rendering, after any </a:t>
            </a:r>
            <a:r>
              <a:rPr lang="en-US" sz="1900" dirty="0" smtClean="0">
                <a:latin typeface="Baskerville Old Face" panose="02020602080505020303" pitchFamily="18" charset="0"/>
              </a:rPr>
              <a:t>approximations have </a:t>
            </a:r>
            <a:r>
              <a:rPr lang="en-US" sz="1900" dirty="0">
                <a:latin typeface="Baskerville Old Face" panose="02020602080505020303" pitchFamily="18" charset="0"/>
              </a:rPr>
              <a:t>been applied</a:t>
            </a:r>
            <a:endParaRPr lang="en-US" sz="1900" dirty="0" smtClean="0">
              <a:latin typeface="Baskerville Old Face" panose="020206020805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4861" y="846930"/>
            <a:ext cx="4636476" cy="5748338"/>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53</a:t>
            </a:fld>
            <a:endParaRPr lang="en-US"/>
          </a:p>
        </p:txBody>
      </p:sp>
    </p:spTree>
    <p:extLst>
      <p:ext uri="{BB962C8B-B14F-4D97-AF65-F5344CB8AC3E}">
        <p14:creationId xmlns:p14="http://schemas.microsoft.com/office/powerpoint/2010/main" val="17720850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967272"/>
          </a:xfrm>
        </p:spPr>
        <p:txBody>
          <a:bodyPr>
            <a:normAutofit fontScale="90000"/>
          </a:bodyPr>
          <a:lstStyle/>
          <a:p>
            <a:r>
              <a:rPr lang="en-US" sz="4000" b="1" dirty="0">
                <a:solidFill>
                  <a:srgbClr val="002060"/>
                </a:solidFill>
                <a:latin typeface="Baskerville Old Face" panose="02020602080505020303" pitchFamily="18" charset="0"/>
              </a:rPr>
              <a:t>How to Use CSS3 Media Queries to Create a</a:t>
            </a:r>
            <a:br>
              <a:rPr lang="en-US" sz="4000" b="1" dirty="0">
                <a:solidFill>
                  <a:srgbClr val="002060"/>
                </a:solidFill>
                <a:latin typeface="Baskerville Old Face" panose="02020602080505020303" pitchFamily="18" charset="0"/>
              </a:rPr>
            </a:br>
            <a:r>
              <a:rPr lang="en-US" sz="4000" b="1" dirty="0">
                <a:solidFill>
                  <a:srgbClr val="002060"/>
                </a:solidFill>
                <a:latin typeface="Baskerville Old Face" panose="02020602080505020303" pitchFamily="18" charset="0"/>
              </a:rPr>
              <a:t>Mobile Website</a:t>
            </a:r>
            <a:endParaRPr lang="en-US" sz="4000" dirty="0">
              <a:solidFill>
                <a:srgbClr val="002060"/>
              </a:solidFill>
              <a:latin typeface="Baskerville Old Face" panose="020206020805050203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1" y="1519449"/>
            <a:ext cx="10317480" cy="4923553"/>
          </a:xfrm>
          <a:prstGeom prst="rect">
            <a:avLst/>
          </a:prstGeom>
        </p:spPr>
      </p:pic>
      <p:sp>
        <p:nvSpPr>
          <p:cNvPr id="2" name="Slide Number Placeholder 1"/>
          <p:cNvSpPr>
            <a:spLocks noGrp="1"/>
          </p:cNvSpPr>
          <p:nvPr>
            <p:ph type="sldNum" sz="quarter" idx="12"/>
          </p:nvPr>
        </p:nvSpPr>
        <p:spPr/>
        <p:txBody>
          <a:bodyPr/>
          <a:lstStyle/>
          <a:p>
            <a:fld id="{F056BA15-7453-4EEC-86B0-1BE5C36F20C3}" type="slidenum">
              <a:rPr lang="en-US" smtClean="0"/>
              <a:t>54</a:t>
            </a:fld>
            <a:endParaRPr lang="en-US"/>
          </a:p>
        </p:txBody>
      </p:sp>
    </p:spTree>
    <p:extLst>
      <p:ext uri="{BB962C8B-B14F-4D97-AF65-F5344CB8AC3E}">
        <p14:creationId xmlns:p14="http://schemas.microsoft.com/office/powerpoint/2010/main" val="40271151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7626"/>
            <a:ext cx="10515600" cy="6344528"/>
          </a:xfrm>
        </p:spPr>
        <p:txBody>
          <a:bodyPr>
            <a:noAutofit/>
          </a:bodyPr>
          <a:lstStyle/>
          <a:p>
            <a:pPr marL="0" indent="0">
              <a:buNone/>
            </a:pPr>
            <a:r>
              <a:rPr lang="en-US" sz="2400" dirty="0">
                <a:latin typeface="Baskerville Old Face" panose="02020602080505020303" pitchFamily="18" charset="0"/>
              </a:rPr>
              <a:t>M</a:t>
            </a:r>
            <a:r>
              <a:rPr lang="en-US" sz="2400" dirty="0" smtClean="0">
                <a:latin typeface="Baskerville Old Face" panose="02020602080505020303" pitchFamily="18" charset="0"/>
              </a:rPr>
              <a:t>edia queries are used to </a:t>
            </a:r>
            <a:r>
              <a:rPr lang="en-US" sz="2400" dirty="0">
                <a:latin typeface="Baskerville Old Face" panose="02020602080505020303" pitchFamily="18" charset="0"/>
              </a:rPr>
              <a:t>apply different styles for different media </a:t>
            </a:r>
            <a:r>
              <a:rPr lang="en-US" sz="2400" dirty="0" smtClean="0">
                <a:latin typeface="Baskerville Old Face" panose="02020602080505020303" pitchFamily="18" charset="0"/>
              </a:rPr>
              <a:t>types/devices. Media </a:t>
            </a:r>
            <a:r>
              <a:rPr lang="en-US" sz="2400" dirty="0">
                <a:latin typeface="Baskerville Old Face" panose="02020602080505020303" pitchFamily="18" charset="0"/>
              </a:rPr>
              <a:t>queries can be used to check many things, such </a:t>
            </a:r>
            <a:r>
              <a:rPr lang="en-US" sz="2400" dirty="0" smtClean="0">
                <a:latin typeface="Baskerville Old Face" panose="02020602080505020303" pitchFamily="18" charset="0"/>
              </a:rPr>
              <a:t>as: width </a:t>
            </a:r>
            <a:r>
              <a:rPr lang="en-US" sz="2400" dirty="0">
                <a:latin typeface="Baskerville Old Face" panose="02020602080505020303" pitchFamily="18" charset="0"/>
              </a:rPr>
              <a:t>and height of the </a:t>
            </a:r>
            <a:r>
              <a:rPr lang="en-US" sz="2400" dirty="0" smtClean="0">
                <a:latin typeface="Baskerville Old Face" panose="02020602080505020303" pitchFamily="18" charset="0"/>
              </a:rPr>
              <a:t>viewport, device, orientation,</a:t>
            </a:r>
            <a:r>
              <a:rPr lang="en-US" sz="2400" dirty="0">
                <a:latin typeface="Baskerville Old Face" panose="02020602080505020303" pitchFamily="18" charset="0"/>
              </a:rPr>
              <a:t> </a:t>
            </a:r>
            <a:r>
              <a:rPr lang="en-US" sz="2400" dirty="0" smtClean="0">
                <a:latin typeface="Baskerville Old Face" panose="02020602080505020303" pitchFamily="18" charset="0"/>
              </a:rPr>
              <a:t>resolution</a:t>
            </a:r>
            <a:endParaRPr lang="en-US" sz="2400" dirty="0">
              <a:latin typeface="Baskerville Old Face" panose="02020602080505020303" pitchFamily="18" charset="0"/>
            </a:endParaRPr>
          </a:p>
          <a:p>
            <a:pPr marL="0" indent="0">
              <a:buNone/>
            </a:pPr>
            <a:r>
              <a:rPr lang="en-US" sz="2400" dirty="0">
                <a:latin typeface="Baskerville Old Face" panose="02020602080505020303" pitchFamily="18" charset="0"/>
              </a:rPr>
              <a:t>Using media queries are a popular technique for delivering a tailored style sheet (responsive web design) to desktops, laptops, tablets, and mobile phones.</a:t>
            </a:r>
          </a:p>
          <a:p>
            <a:pPr marL="0" indent="0">
              <a:buNone/>
            </a:pPr>
            <a:r>
              <a:rPr lang="en-US" sz="2400" dirty="0" smtClean="0">
                <a:latin typeface="Baskerville Old Face" panose="02020602080505020303" pitchFamily="18" charset="0"/>
              </a:rPr>
              <a:t>The </a:t>
            </a:r>
            <a:r>
              <a:rPr lang="en-US" sz="2400" dirty="0">
                <a:latin typeface="Baskerville Old Face" panose="02020602080505020303" pitchFamily="18" charset="0"/>
              </a:rPr>
              <a:t>first way to use media queries is to have the alternate section of </a:t>
            </a:r>
            <a:r>
              <a:rPr lang="en-US" sz="2400" dirty="0" smtClean="0">
                <a:latin typeface="Baskerville Old Face" panose="02020602080505020303" pitchFamily="18" charset="0"/>
              </a:rPr>
              <a:t>CSS right </a:t>
            </a:r>
            <a:r>
              <a:rPr lang="en-US" sz="2400" dirty="0">
                <a:latin typeface="Baskerville Old Face" panose="02020602080505020303" pitchFamily="18" charset="0"/>
              </a:rPr>
              <a:t>inside your single stylesheet. So to target small devices we can use </a:t>
            </a:r>
            <a:r>
              <a:rPr lang="en-US" sz="2400" dirty="0" smtClean="0">
                <a:latin typeface="Baskerville Old Face" panose="02020602080505020303" pitchFamily="18" charset="0"/>
              </a:rPr>
              <a:t>the following </a:t>
            </a:r>
            <a:r>
              <a:rPr lang="en-US" sz="2400" dirty="0">
                <a:latin typeface="Baskerville Old Face" panose="02020602080505020303" pitchFamily="18" charset="0"/>
              </a:rPr>
              <a:t>syntax</a:t>
            </a:r>
            <a:r>
              <a:rPr lang="en-US" sz="2400" dirty="0" smtClean="0">
                <a:latin typeface="Baskerville Old Face" panose="02020602080505020303" pitchFamily="18" charset="0"/>
              </a:rPr>
              <a:t>:</a:t>
            </a:r>
          </a:p>
          <a:p>
            <a:pPr marL="0" indent="0">
              <a:buNone/>
            </a:pPr>
            <a:endParaRPr lang="en-US" sz="2400" dirty="0" smtClean="0">
              <a:latin typeface="Baskerville Old Face" panose="02020602080505020303" pitchFamily="18" charset="0"/>
            </a:endParaRPr>
          </a:p>
          <a:p>
            <a:pPr marL="0" indent="0">
              <a:buNone/>
            </a:pPr>
            <a:endParaRPr lang="en-US" sz="2400" dirty="0">
              <a:latin typeface="Baskerville Old Face" panose="02020602080505020303" pitchFamily="18" charset="0"/>
            </a:endParaRPr>
          </a:p>
          <a:p>
            <a:pPr marL="0" indent="0">
              <a:buNone/>
            </a:pPr>
            <a:endParaRPr lang="en-US" sz="2400" dirty="0">
              <a:latin typeface="Baskerville Old Face" panose="02020602080505020303" pitchFamily="18" charset="0"/>
            </a:endParaRPr>
          </a:p>
          <a:p>
            <a:pPr marL="0" indent="0">
              <a:buNone/>
            </a:pPr>
            <a:endParaRPr lang="en-US" sz="2400" dirty="0" smtClean="0">
              <a:latin typeface="Baskerville Old Face" panose="02020602080505020303" pitchFamily="18" charset="0"/>
            </a:endParaRPr>
          </a:p>
          <a:p>
            <a:pPr marL="0" indent="0">
              <a:buNone/>
            </a:pPr>
            <a:r>
              <a:rPr lang="en-US" sz="2400" dirty="0" smtClean="0">
                <a:latin typeface="Baskerville Old Face" panose="02020602080505020303" pitchFamily="18" charset="0"/>
              </a:rPr>
              <a:t>You </a:t>
            </a:r>
            <a:r>
              <a:rPr lang="en-US" sz="2400" dirty="0">
                <a:latin typeface="Baskerville Old Face" panose="02020602080505020303" pitchFamily="18" charset="0"/>
              </a:rPr>
              <a:t>add a separate stylesheet after your main stylesheet and use the </a:t>
            </a:r>
            <a:r>
              <a:rPr lang="en-US" sz="2400" dirty="0" smtClean="0">
                <a:latin typeface="Baskerville Old Face" panose="02020602080505020303" pitchFamily="18" charset="0"/>
              </a:rPr>
              <a:t>cascade to </a:t>
            </a:r>
            <a:r>
              <a:rPr lang="en-US" sz="2400" dirty="0">
                <a:latin typeface="Baskerville Old Face" panose="02020602080505020303" pitchFamily="18" charset="0"/>
              </a:rPr>
              <a:t>overwrite the rules, use the following.</a:t>
            </a:r>
          </a:p>
        </p:txBody>
      </p:sp>
      <p:pic>
        <p:nvPicPr>
          <p:cNvPr id="4" name="Picture 3"/>
          <p:cNvPicPr>
            <a:picLocks noChangeAspect="1"/>
          </p:cNvPicPr>
          <p:nvPr/>
        </p:nvPicPr>
        <p:blipFill rotWithShape="1">
          <a:blip r:embed="rId2"/>
          <a:srcRect l="23150" t="41394" r="42792" b="48606"/>
          <a:stretch/>
        </p:blipFill>
        <p:spPr>
          <a:xfrm>
            <a:off x="1161757" y="3351144"/>
            <a:ext cx="6828692" cy="1006804"/>
          </a:xfrm>
          <a:prstGeom prst="rect">
            <a:avLst/>
          </a:prstGeom>
        </p:spPr>
      </p:pic>
      <p:pic>
        <p:nvPicPr>
          <p:cNvPr id="5" name="Picture 4"/>
          <p:cNvPicPr>
            <a:picLocks noChangeAspect="1"/>
          </p:cNvPicPr>
          <p:nvPr/>
        </p:nvPicPr>
        <p:blipFill rotWithShape="1">
          <a:blip r:embed="rId3"/>
          <a:srcRect l="24663" t="53510" r="42901" b="36298"/>
          <a:stretch/>
        </p:blipFill>
        <p:spPr>
          <a:xfrm>
            <a:off x="1386841" y="5715138"/>
            <a:ext cx="6828692" cy="840404"/>
          </a:xfrm>
          <a:prstGeom prst="rect">
            <a:avLst/>
          </a:prstGeom>
        </p:spPr>
      </p:pic>
      <p:sp>
        <p:nvSpPr>
          <p:cNvPr id="2" name="Slide Number Placeholder 1"/>
          <p:cNvSpPr>
            <a:spLocks noGrp="1"/>
          </p:cNvSpPr>
          <p:nvPr>
            <p:ph type="sldNum" sz="quarter" idx="12"/>
          </p:nvPr>
        </p:nvSpPr>
        <p:spPr/>
        <p:txBody>
          <a:bodyPr/>
          <a:lstStyle/>
          <a:p>
            <a:fld id="{F056BA15-7453-4EEC-86B0-1BE5C36F20C3}" type="slidenum">
              <a:rPr lang="en-US" smtClean="0"/>
              <a:t>55</a:t>
            </a:fld>
            <a:endParaRPr lang="en-US"/>
          </a:p>
        </p:txBody>
      </p:sp>
    </p:spTree>
    <p:extLst>
      <p:ext uri="{BB962C8B-B14F-4D97-AF65-F5344CB8AC3E}">
        <p14:creationId xmlns:p14="http://schemas.microsoft.com/office/powerpoint/2010/main" val="16087438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2060"/>
                </a:solidFill>
                <a:latin typeface="Baskerville Old Face" panose="02020602080505020303" pitchFamily="18" charset="0"/>
              </a:rPr>
              <a:t>Responsive Web Design: What It Is and</a:t>
            </a:r>
            <a:br>
              <a:rPr lang="en-US" sz="4000" b="1" dirty="0">
                <a:solidFill>
                  <a:srgbClr val="002060"/>
                </a:solidFill>
                <a:latin typeface="Baskerville Old Face" panose="02020602080505020303" pitchFamily="18" charset="0"/>
              </a:rPr>
            </a:br>
            <a:r>
              <a:rPr lang="en-US" sz="4000" b="1" dirty="0">
                <a:solidFill>
                  <a:srgbClr val="002060"/>
                </a:solidFill>
                <a:latin typeface="Baskerville Old Face" panose="02020602080505020303" pitchFamily="18" charset="0"/>
              </a:rPr>
              <a:t>How to Use It</a:t>
            </a:r>
            <a:endParaRPr lang="en-US" sz="4000"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0646" y="1526150"/>
            <a:ext cx="7541454" cy="4944988"/>
          </a:xfrm>
        </p:spPr>
      </p:pic>
      <p:sp>
        <p:nvSpPr>
          <p:cNvPr id="5" name="Content Placeholder 2"/>
          <p:cNvSpPr txBox="1">
            <a:spLocks/>
          </p:cNvSpPr>
          <p:nvPr/>
        </p:nvSpPr>
        <p:spPr>
          <a:xfrm>
            <a:off x="633044" y="2459514"/>
            <a:ext cx="3390315" cy="3078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solidFill>
                  <a:srgbClr val="0070C0"/>
                </a:solidFill>
                <a:latin typeface="Baskerville Old Face" panose="02020602080505020303" pitchFamily="18" charset="0"/>
              </a:rPr>
              <a:t>Responsive web design is about creating web pages that look good on all devices!</a:t>
            </a:r>
          </a:p>
          <a:p>
            <a:pPr marL="0" indent="0" algn="ctr">
              <a:buFont typeface="Arial" panose="020B0604020202020204" pitchFamily="34" charset="0"/>
              <a:buNone/>
            </a:pPr>
            <a:r>
              <a:rPr lang="en-US" sz="2400" dirty="0" smtClean="0">
                <a:solidFill>
                  <a:srgbClr val="0070C0"/>
                </a:solidFill>
                <a:latin typeface="Baskerville Old Face" panose="02020602080505020303" pitchFamily="18" charset="0"/>
              </a:rPr>
              <a:t>A responsive web design will automatically adjust for different screen sizes and viewports.</a:t>
            </a:r>
          </a:p>
          <a:p>
            <a:pPr marL="0" indent="0" algn="ctr">
              <a:buFont typeface="Arial" panose="020B0604020202020204" pitchFamily="34" charset="0"/>
              <a:buNone/>
            </a:pPr>
            <a:endParaRPr lang="en-US" sz="2400" dirty="0">
              <a:solidFill>
                <a:srgbClr val="0070C0"/>
              </a:solidFill>
              <a:latin typeface="Baskerville Old Face" panose="02020602080505020303" pitchFamily="18" charset="0"/>
            </a:endParaRPr>
          </a:p>
        </p:txBody>
      </p:sp>
      <p:sp>
        <p:nvSpPr>
          <p:cNvPr id="3" name="Slide Number Placeholder 2"/>
          <p:cNvSpPr>
            <a:spLocks noGrp="1"/>
          </p:cNvSpPr>
          <p:nvPr>
            <p:ph type="sldNum" sz="quarter" idx="12"/>
          </p:nvPr>
        </p:nvSpPr>
        <p:spPr/>
        <p:txBody>
          <a:bodyPr/>
          <a:lstStyle/>
          <a:p>
            <a:fld id="{F056BA15-7453-4EEC-86B0-1BE5C36F20C3}" type="slidenum">
              <a:rPr lang="en-US" smtClean="0"/>
              <a:t>56</a:t>
            </a:fld>
            <a:endParaRPr lang="en-US"/>
          </a:p>
        </p:txBody>
      </p:sp>
    </p:spTree>
    <p:extLst>
      <p:ext uri="{BB962C8B-B14F-4D97-AF65-F5344CB8AC3E}">
        <p14:creationId xmlns:p14="http://schemas.microsoft.com/office/powerpoint/2010/main" val="25619107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70C0"/>
                </a:solidFill>
                <a:latin typeface="Baskerville Old Face" panose="02020602080505020303" pitchFamily="18" charset="0"/>
              </a:rPr>
              <a:t>Adjusting Screen Resolution</a:t>
            </a:r>
            <a:endParaRPr lang="en-US" sz="36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838200" y="1825625"/>
            <a:ext cx="4634132" cy="4351338"/>
          </a:xfrm>
        </p:spPr>
        <p:txBody>
          <a:bodyPr>
            <a:noAutofit/>
          </a:bodyPr>
          <a:lstStyle/>
          <a:p>
            <a:pPr marL="0" indent="0">
              <a:buNone/>
            </a:pPr>
            <a:r>
              <a:rPr lang="en-US" sz="2400" dirty="0" smtClean="0">
                <a:latin typeface="Baskerville Old Face" panose="02020602080505020303" pitchFamily="18" charset="0"/>
              </a:rPr>
              <a:t>With the increase of new devices with different  screen sizes and several options to toggle between landscape and portrait mode.</a:t>
            </a:r>
          </a:p>
          <a:p>
            <a:pPr marL="0" indent="0">
              <a:buNone/>
            </a:pPr>
            <a:r>
              <a:rPr lang="en-US" sz="2400" dirty="0" smtClean="0">
                <a:latin typeface="Baskerville Old Face" panose="02020602080505020303" pitchFamily="18" charset="0"/>
              </a:rPr>
              <a:t>Websites  should adapt and work on almost all  devices size that users are using now and aiming to use your website.</a:t>
            </a:r>
          </a:p>
          <a:p>
            <a:pPr marL="0" indent="0">
              <a:buNone/>
            </a:pPr>
            <a:r>
              <a:rPr lang="en-US" sz="2400" dirty="0" smtClean="0">
                <a:latin typeface="Baskerville Old Face" panose="02020602080505020303" pitchFamily="18" charset="0"/>
              </a:rPr>
              <a:t>One solution would be to create custom designs for each size but that will not be efficient with the everyday new properties od smart phones and devices.</a:t>
            </a:r>
            <a:endParaRPr lang="en-US" sz="2400" dirty="0">
              <a:latin typeface="Baskerville Old Face" panose="02020602080505020303" pitchFamily="18" charset="0"/>
            </a:endParaRPr>
          </a:p>
        </p:txBody>
      </p:sp>
      <p:pic>
        <p:nvPicPr>
          <p:cNvPr id="5" name="Picture 4"/>
          <p:cNvPicPr>
            <a:picLocks noChangeAspect="1"/>
          </p:cNvPicPr>
          <p:nvPr/>
        </p:nvPicPr>
        <p:blipFill>
          <a:blip r:embed="rId2"/>
          <a:stretch>
            <a:fillRect/>
          </a:stretch>
        </p:blipFill>
        <p:spPr>
          <a:xfrm>
            <a:off x="5854065" y="1690688"/>
            <a:ext cx="4997513" cy="2310606"/>
          </a:xfrm>
          <a:prstGeom prst="rect">
            <a:avLst/>
          </a:prstGeom>
        </p:spPr>
      </p:pic>
      <p:pic>
        <p:nvPicPr>
          <p:cNvPr id="6" name="Picture 5"/>
          <p:cNvPicPr>
            <a:picLocks noChangeAspect="1"/>
          </p:cNvPicPr>
          <p:nvPr/>
        </p:nvPicPr>
        <p:blipFill>
          <a:blip r:embed="rId3"/>
          <a:stretch>
            <a:fillRect/>
          </a:stretch>
        </p:blipFill>
        <p:spPr>
          <a:xfrm>
            <a:off x="5854065" y="4000500"/>
            <a:ext cx="4997513" cy="2456571"/>
          </a:xfrm>
          <a:prstGeom prst="rect">
            <a:avLst/>
          </a:prstGeom>
        </p:spPr>
      </p:pic>
      <p:sp>
        <p:nvSpPr>
          <p:cNvPr id="4" name="Slide Number Placeholder 3"/>
          <p:cNvSpPr>
            <a:spLocks noGrp="1"/>
          </p:cNvSpPr>
          <p:nvPr>
            <p:ph type="sldNum" sz="quarter" idx="12"/>
          </p:nvPr>
        </p:nvSpPr>
        <p:spPr/>
        <p:txBody>
          <a:bodyPr/>
          <a:lstStyle/>
          <a:p>
            <a:fld id="{F056BA15-7453-4EEC-86B0-1BE5C36F20C3}" type="slidenum">
              <a:rPr lang="en-US" smtClean="0"/>
              <a:t>57</a:t>
            </a:fld>
            <a:endParaRPr lang="en-US"/>
          </a:p>
        </p:txBody>
      </p:sp>
    </p:spTree>
    <p:extLst>
      <p:ext uri="{BB962C8B-B14F-4D97-AF65-F5344CB8AC3E}">
        <p14:creationId xmlns:p14="http://schemas.microsoft.com/office/powerpoint/2010/main" val="8000327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70C0"/>
                </a:solidFill>
                <a:latin typeface="Baskerville Old Face" panose="02020602080505020303" pitchFamily="18" charset="0"/>
              </a:rPr>
              <a:t>Flexible Everything</a:t>
            </a:r>
            <a:endParaRPr lang="en-US" sz="32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838200" y="1544271"/>
            <a:ext cx="10515600" cy="4351338"/>
          </a:xfrm>
        </p:spPr>
        <p:txBody>
          <a:bodyPr>
            <a:noAutofit/>
          </a:bodyPr>
          <a:lstStyle/>
          <a:p>
            <a:pPr marL="0" indent="0">
              <a:buNone/>
            </a:pPr>
            <a:r>
              <a:rPr lang="en-US" sz="2000" b="1" dirty="0">
                <a:solidFill>
                  <a:srgbClr val="00B0F0"/>
                </a:solidFill>
                <a:latin typeface="Baskerville Old Face" panose="02020602080505020303" pitchFamily="18" charset="0"/>
              </a:rPr>
              <a:t>Flexible </a:t>
            </a:r>
            <a:r>
              <a:rPr lang="en-US" sz="2000" b="1" dirty="0" smtClean="0">
                <a:solidFill>
                  <a:srgbClr val="00B0F0"/>
                </a:solidFill>
                <a:latin typeface="Baskerville Old Face" panose="02020602080505020303" pitchFamily="18" charset="0"/>
              </a:rPr>
              <a:t>Images:</a:t>
            </a:r>
          </a:p>
          <a:p>
            <a:pPr marL="0" indent="0">
              <a:buNone/>
            </a:pPr>
            <a:r>
              <a:rPr lang="en-US" sz="2000" dirty="0" smtClean="0">
                <a:latin typeface="Baskerville Old Face" panose="02020602080505020303" pitchFamily="18" charset="0"/>
              </a:rPr>
              <a:t>Resizing images to adapt to all device sizes proportionally.</a:t>
            </a:r>
          </a:p>
          <a:p>
            <a:pPr marL="0" indent="0">
              <a:buNone/>
            </a:pPr>
            <a:r>
              <a:rPr lang="en-US" sz="2000" dirty="0" smtClean="0">
                <a:latin typeface="Baskerville Old Face" panose="02020602080505020303" pitchFamily="18" charset="0"/>
              </a:rPr>
              <a:t>One method  is to use max-width property to be equal to 100%.</a:t>
            </a:r>
          </a:p>
          <a:p>
            <a:pPr marL="0" indent="0">
              <a:buNone/>
            </a:pPr>
            <a:r>
              <a:rPr lang="en-US" sz="2000" b="1" dirty="0">
                <a:solidFill>
                  <a:srgbClr val="00B0F0"/>
                </a:solidFill>
                <a:latin typeface="Baskerville Old Face" panose="02020602080505020303" pitchFamily="18" charset="0"/>
              </a:rPr>
              <a:t>Custom Layout </a:t>
            </a:r>
            <a:r>
              <a:rPr lang="en-US" sz="2000" b="1" dirty="0" smtClean="0">
                <a:solidFill>
                  <a:srgbClr val="00B0F0"/>
                </a:solidFill>
                <a:latin typeface="Baskerville Old Face" panose="02020602080505020303" pitchFamily="18" charset="0"/>
              </a:rPr>
              <a:t>Structure.</a:t>
            </a:r>
          </a:p>
          <a:p>
            <a:pPr marL="0" indent="0">
              <a:buNone/>
            </a:pPr>
            <a:r>
              <a:rPr lang="en-US" sz="2000" dirty="0" smtClean="0">
                <a:latin typeface="Baskerville Old Face" panose="02020602080505020303" pitchFamily="18" charset="0"/>
              </a:rPr>
              <a:t>In the style sheet we can add a child style sheet to customize the design of elements on smaller device sizes. As mentioned before. Another solution is to use media queries with the loads of new features in it we can style and the elements on smaller devices. And this is the most efficient way.</a:t>
            </a:r>
            <a:endParaRPr lang="en-US" sz="2000" dirty="0">
              <a:latin typeface="Baskerville Old Face" panose="02020602080505020303" pitchFamily="18" charset="0"/>
            </a:endParaRPr>
          </a:p>
          <a:p>
            <a:pPr marL="0" indent="0">
              <a:buNone/>
            </a:pPr>
            <a:r>
              <a:rPr lang="en-US" sz="2000" b="1" dirty="0" smtClean="0">
                <a:solidFill>
                  <a:srgbClr val="00B0F0"/>
                </a:solidFill>
                <a:latin typeface="Baskerville Old Face" panose="02020602080505020303" pitchFamily="18" charset="0"/>
              </a:rPr>
              <a:t>JavaScript:</a:t>
            </a:r>
          </a:p>
          <a:p>
            <a:pPr marL="0" indent="0">
              <a:buNone/>
            </a:pPr>
            <a:r>
              <a:rPr lang="en-US" sz="2000" dirty="0">
                <a:latin typeface="Baskerville Old Face" panose="02020602080505020303" pitchFamily="18" charset="0"/>
              </a:rPr>
              <a:t>Another method that can be used is JavaScript, especially as a back-up </a:t>
            </a:r>
            <a:r>
              <a:rPr lang="en-US" sz="2000" dirty="0" smtClean="0">
                <a:latin typeface="Baskerville Old Face" panose="02020602080505020303" pitchFamily="18" charset="0"/>
              </a:rPr>
              <a:t>to devices </a:t>
            </a:r>
            <a:r>
              <a:rPr lang="en-US" sz="2000" dirty="0">
                <a:latin typeface="Baskerville Old Face" panose="02020602080505020303" pitchFamily="18" charset="0"/>
              </a:rPr>
              <a:t>that don’t support all of the CSS3 media query options. </a:t>
            </a:r>
            <a:r>
              <a:rPr lang="en-US" sz="2000" dirty="0" smtClean="0">
                <a:latin typeface="Baskerville Old Face" panose="02020602080505020303" pitchFamily="18" charset="0"/>
              </a:rPr>
              <a:t>Fortunately, there </a:t>
            </a:r>
            <a:r>
              <a:rPr lang="en-US" sz="2000" dirty="0">
                <a:latin typeface="Baskerville Old Face" panose="02020602080505020303" pitchFamily="18" charset="0"/>
              </a:rPr>
              <a:t>is already a pre-made JavaScript library that makes older </a:t>
            </a:r>
            <a:r>
              <a:rPr lang="en-US" sz="2000" dirty="0" smtClean="0">
                <a:latin typeface="Baskerville Old Face" panose="02020602080505020303" pitchFamily="18" charset="0"/>
              </a:rPr>
              <a:t>browsers support </a:t>
            </a:r>
            <a:r>
              <a:rPr lang="en-US" sz="2000" dirty="0">
                <a:latin typeface="Baskerville Old Face" panose="02020602080505020303" pitchFamily="18" charset="0"/>
              </a:rPr>
              <a:t>CSS3 media queries.</a:t>
            </a:r>
            <a:endParaRPr lang="en-US" sz="2000" b="1" dirty="0" smtClean="0">
              <a:latin typeface="Baskerville Old Face" panose="02020602080505020303" pitchFamily="18" charset="0"/>
            </a:endParaRPr>
          </a:p>
        </p:txBody>
      </p:sp>
      <p:sp>
        <p:nvSpPr>
          <p:cNvPr id="4" name="Slide Number Placeholder 3"/>
          <p:cNvSpPr>
            <a:spLocks noGrp="1"/>
          </p:cNvSpPr>
          <p:nvPr>
            <p:ph type="sldNum" sz="quarter" idx="12"/>
          </p:nvPr>
        </p:nvSpPr>
        <p:spPr/>
        <p:txBody>
          <a:bodyPr/>
          <a:lstStyle/>
          <a:p>
            <a:fld id="{F056BA15-7453-4EEC-86B0-1BE5C36F20C3}" type="slidenum">
              <a:rPr lang="en-US" smtClean="0"/>
              <a:t>58</a:t>
            </a:fld>
            <a:endParaRPr lang="en-US"/>
          </a:p>
        </p:txBody>
      </p:sp>
    </p:spTree>
    <p:extLst>
      <p:ext uri="{BB962C8B-B14F-4D97-AF65-F5344CB8AC3E}">
        <p14:creationId xmlns:p14="http://schemas.microsoft.com/office/powerpoint/2010/main" val="2876194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normAutofit/>
          </a:bodyPr>
          <a:lstStyle/>
          <a:p>
            <a:r>
              <a:rPr lang="en-US" sz="3200" b="1" dirty="0">
                <a:solidFill>
                  <a:srgbClr val="0070C0"/>
                </a:solidFill>
                <a:latin typeface="Baskerville Old Face" panose="02020602080505020303" pitchFamily="18" charset="0"/>
              </a:rPr>
              <a:t>Showing or Hiding Content</a:t>
            </a:r>
            <a:endParaRPr lang="en-US" sz="32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838200" y="1125416"/>
            <a:ext cx="10515600" cy="5416061"/>
          </a:xfrm>
        </p:spPr>
        <p:txBody>
          <a:bodyPr>
            <a:normAutofit/>
          </a:bodyPr>
          <a:lstStyle/>
          <a:p>
            <a:pPr marL="0" indent="0">
              <a:buNone/>
            </a:pPr>
            <a:r>
              <a:rPr lang="en-US" sz="2400" dirty="0">
                <a:latin typeface="Baskerville Old Face" panose="02020602080505020303" pitchFamily="18" charset="0"/>
              </a:rPr>
              <a:t>Responsive Web design shouldn’t be just about how to create a </a:t>
            </a:r>
            <a:r>
              <a:rPr lang="en-US" sz="2400" dirty="0" smtClean="0">
                <a:latin typeface="Baskerville Old Face" panose="02020602080505020303" pitchFamily="18" charset="0"/>
              </a:rPr>
              <a:t>flexible layout </a:t>
            </a:r>
            <a:r>
              <a:rPr lang="en-US" sz="2400" dirty="0">
                <a:latin typeface="Baskerville Old Face" panose="02020602080505020303" pitchFamily="18" charset="0"/>
              </a:rPr>
              <a:t>on a wide range of platforms and screen sizes. It should also </a:t>
            </a:r>
            <a:r>
              <a:rPr lang="en-US" sz="2400" dirty="0" smtClean="0">
                <a:latin typeface="Baskerville Old Face" panose="02020602080505020303" pitchFamily="18" charset="0"/>
              </a:rPr>
              <a:t>be about </a:t>
            </a:r>
            <a:r>
              <a:rPr lang="en-US" sz="2400" dirty="0">
                <a:latin typeface="Baskerville Old Face" panose="02020602080505020303" pitchFamily="18" charset="0"/>
              </a:rPr>
              <a:t>the user being able to pick and choose content. Fortunately, CSS </a:t>
            </a:r>
            <a:r>
              <a:rPr lang="en-US" sz="2400" dirty="0" smtClean="0">
                <a:latin typeface="Baskerville Old Face" panose="02020602080505020303" pitchFamily="18" charset="0"/>
              </a:rPr>
              <a:t>has been </a:t>
            </a:r>
            <a:r>
              <a:rPr lang="en-US" sz="2400" dirty="0">
                <a:latin typeface="Baskerville Old Face" panose="02020602080505020303" pitchFamily="18" charset="0"/>
              </a:rPr>
              <a:t>allowing us to show and hide </a:t>
            </a:r>
            <a:r>
              <a:rPr lang="en-US" sz="2400" dirty="0" smtClean="0">
                <a:latin typeface="Baskerville Old Face" panose="02020602080505020303" pitchFamily="18" charset="0"/>
              </a:rPr>
              <a:t>content very easily.</a:t>
            </a:r>
          </a:p>
          <a:p>
            <a:pPr marL="0" indent="0">
              <a:buNone/>
            </a:pPr>
            <a:r>
              <a:rPr lang="en-US" sz="2400" dirty="0" smtClean="0">
                <a:latin typeface="Baskerville Old Face" panose="02020602080505020303" pitchFamily="18" charset="0"/>
              </a:rPr>
              <a:t>Sometimes, we want elements to be seen on big sizes and others on small sizes.</a:t>
            </a:r>
          </a:p>
          <a:p>
            <a:pPr marL="0" indent="0">
              <a:buNone/>
            </a:pPr>
            <a:r>
              <a:rPr lang="en-US" sz="2400" dirty="0" smtClean="0">
                <a:latin typeface="Baskerville Old Face" panose="02020602080505020303" pitchFamily="18" charset="0"/>
              </a:rPr>
              <a:t>Two available options: </a:t>
            </a:r>
          </a:p>
          <a:p>
            <a:pPr marL="0" lvl="0" indent="0" eaLnBrk="0" fontAlgn="base" hangingPunct="0">
              <a:lnSpc>
                <a:spcPct val="100000"/>
              </a:lnSpc>
              <a:spcBef>
                <a:spcPct val="0"/>
              </a:spcBef>
              <a:spcAft>
                <a:spcPct val="0"/>
              </a:spcAft>
              <a:buNone/>
            </a:pPr>
            <a:r>
              <a:rPr lang="en-US" sz="2400" dirty="0" smtClean="0">
                <a:latin typeface="Baskerville Old Face" panose="02020602080505020303" pitchFamily="18" charset="0"/>
              </a:rPr>
              <a:t>   1- </a:t>
            </a:r>
            <a:r>
              <a:rPr lang="en-US" altLang="en-US" sz="2400" dirty="0" smtClean="0">
                <a:solidFill>
                  <a:srgbClr val="DC143C"/>
                </a:solidFill>
                <a:latin typeface="Baskerville Old Face" panose="02020602080505020303" pitchFamily="18" charset="0"/>
              </a:rPr>
              <a:t>visibility</a:t>
            </a:r>
            <a:r>
              <a:rPr lang="en-US" altLang="en-US" sz="2400" dirty="0">
                <a:solidFill>
                  <a:srgbClr val="000000"/>
                </a:solidFill>
                <a:latin typeface="Baskerville Old Face" panose="02020602080505020303" pitchFamily="18" charset="0"/>
              </a:rPr>
              <a:t> property specifies whether or not an element is </a:t>
            </a:r>
            <a:r>
              <a:rPr lang="en-US" altLang="en-US" sz="2400" dirty="0" smtClean="0">
                <a:solidFill>
                  <a:srgbClr val="000000"/>
                </a:solidFill>
                <a:latin typeface="Baskerville Old Face" panose="02020602080505020303" pitchFamily="18" charset="0"/>
              </a:rPr>
              <a:t>visible. Hidden </a:t>
            </a:r>
            <a:r>
              <a:rPr lang="en-US" altLang="en-US" sz="2400" dirty="0">
                <a:solidFill>
                  <a:srgbClr val="000000"/>
                </a:solidFill>
                <a:latin typeface="Baskerville Old Face" panose="02020602080505020303" pitchFamily="18" charset="0"/>
              </a:rPr>
              <a:t>elements take up space on the </a:t>
            </a:r>
            <a:r>
              <a:rPr lang="en-US" altLang="en-US" sz="2400" dirty="0" smtClean="0">
                <a:solidFill>
                  <a:srgbClr val="000000"/>
                </a:solidFill>
                <a:latin typeface="Baskerville Old Face" panose="02020602080505020303" pitchFamily="18" charset="0"/>
              </a:rPr>
              <a:t>page.</a:t>
            </a:r>
          </a:p>
          <a:p>
            <a:pPr marL="0" lvl="0" indent="0" eaLnBrk="0" fontAlgn="base" hangingPunct="0">
              <a:lnSpc>
                <a:spcPct val="100000"/>
              </a:lnSpc>
              <a:spcBef>
                <a:spcPct val="0"/>
              </a:spcBef>
              <a:spcAft>
                <a:spcPct val="0"/>
              </a:spcAft>
              <a:buNone/>
            </a:pPr>
            <a:endParaRPr lang="en-US" altLang="en-US" sz="2400" dirty="0">
              <a:solidFill>
                <a:srgbClr val="000000"/>
              </a:solidFill>
              <a:latin typeface="Baskerville Old Face" panose="02020602080505020303" pitchFamily="18" charset="0"/>
            </a:endParaRPr>
          </a:p>
          <a:p>
            <a:pPr marL="0" lvl="0" indent="0" eaLnBrk="0" fontAlgn="base" hangingPunct="0">
              <a:lnSpc>
                <a:spcPct val="100000"/>
              </a:lnSpc>
              <a:spcBef>
                <a:spcPct val="0"/>
              </a:spcBef>
              <a:spcAft>
                <a:spcPct val="0"/>
              </a:spcAft>
              <a:buNone/>
            </a:pPr>
            <a:endParaRPr lang="en-US" altLang="en-US" sz="2400" dirty="0" smtClean="0">
              <a:solidFill>
                <a:srgbClr val="000000"/>
              </a:solidFill>
              <a:latin typeface="Baskerville Old Face" panose="02020602080505020303" pitchFamily="18" charset="0"/>
            </a:endParaRPr>
          </a:p>
          <a:p>
            <a:pPr marL="0" indent="0" eaLnBrk="0" fontAlgn="base" hangingPunct="0">
              <a:lnSpc>
                <a:spcPct val="100000"/>
              </a:lnSpc>
              <a:spcBef>
                <a:spcPct val="0"/>
              </a:spcBef>
              <a:spcAft>
                <a:spcPct val="0"/>
              </a:spcAft>
              <a:buNone/>
            </a:pPr>
            <a:r>
              <a:rPr lang="en-US" altLang="en-US" sz="2400" dirty="0" smtClean="0">
                <a:solidFill>
                  <a:srgbClr val="000000"/>
                </a:solidFill>
                <a:latin typeface="Baskerville Old Face" panose="02020602080505020303" pitchFamily="18" charset="0"/>
              </a:rPr>
              <a:t>  2- </a:t>
            </a:r>
            <a:r>
              <a:rPr lang="en-US" altLang="en-US" sz="2400" dirty="0">
                <a:solidFill>
                  <a:srgbClr val="000000"/>
                </a:solidFill>
                <a:latin typeface="Baskerville Old Face" panose="02020602080505020303" pitchFamily="18" charset="0"/>
              </a:rPr>
              <a:t> </a:t>
            </a:r>
            <a:r>
              <a:rPr lang="en-US" altLang="en-US" sz="2400" dirty="0">
                <a:solidFill>
                  <a:srgbClr val="DC143C"/>
                </a:solidFill>
                <a:latin typeface="Baskerville Old Face" panose="02020602080505020303" pitchFamily="18" charset="0"/>
              </a:rPr>
              <a:t>display</a:t>
            </a:r>
            <a:r>
              <a:rPr lang="en-US" altLang="en-US" sz="2400" dirty="0">
                <a:solidFill>
                  <a:srgbClr val="000000"/>
                </a:solidFill>
                <a:latin typeface="Baskerville Old Face" panose="02020602080505020303" pitchFamily="18" charset="0"/>
              </a:rPr>
              <a:t> property specifies the display behavior </a:t>
            </a:r>
            <a:r>
              <a:rPr lang="en-US" altLang="en-US" sz="2400" dirty="0" smtClean="0">
                <a:solidFill>
                  <a:srgbClr val="000000"/>
                </a:solidFill>
                <a:latin typeface="Baskerville Old Face" panose="02020602080505020303" pitchFamily="18" charset="0"/>
              </a:rPr>
              <a:t>of </a:t>
            </a:r>
            <a:r>
              <a:rPr lang="en-US" altLang="en-US" sz="2400" dirty="0">
                <a:solidFill>
                  <a:srgbClr val="000000"/>
                </a:solidFill>
                <a:latin typeface="Baskerville Old Face" panose="02020602080505020303" pitchFamily="18" charset="0"/>
              </a:rPr>
              <a:t>an element.</a:t>
            </a:r>
            <a:r>
              <a:rPr lang="en-US" altLang="en-US" sz="2400" dirty="0">
                <a:latin typeface="Baskerville Old Face" panose="02020602080505020303" pitchFamily="18" charset="0"/>
              </a:rPr>
              <a:t> </a:t>
            </a:r>
            <a:r>
              <a:rPr lang="en-US" sz="2400" dirty="0" smtClean="0">
                <a:latin typeface="Baskerville Old Face" panose="02020602080505020303" pitchFamily="18" charset="0"/>
              </a:rPr>
              <a:t>Its is used to </a:t>
            </a:r>
            <a:r>
              <a:rPr lang="en-US" sz="2400" dirty="0">
                <a:latin typeface="Baskerville Old Face" panose="02020602080505020303" pitchFamily="18" charset="0"/>
              </a:rPr>
              <a:t>both hide and remove an element from the document layout!</a:t>
            </a:r>
            <a:endParaRPr lang="en-US" altLang="en-US" sz="2400" dirty="0">
              <a:latin typeface="Baskerville Old Face" panose="02020602080505020303" pitchFamily="18" charset="0"/>
            </a:endParaRPr>
          </a:p>
          <a:p>
            <a:pPr marL="0" lvl="0" indent="0" eaLnBrk="0" fontAlgn="base" hangingPunct="0">
              <a:lnSpc>
                <a:spcPct val="100000"/>
              </a:lnSpc>
              <a:spcBef>
                <a:spcPct val="0"/>
              </a:spcBef>
              <a:spcAft>
                <a:spcPct val="0"/>
              </a:spcAft>
              <a:buNone/>
            </a:pPr>
            <a:endParaRPr lang="en-US" altLang="en-US" sz="2400" dirty="0">
              <a:latin typeface="Baskerville Old Face" panose="02020602080505020303" pitchFamily="18" charset="0"/>
            </a:endParaRPr>
          </a:p>
          <a:p>
            <a:pPr marL="0" indent="0">
              <a:buNone/>
            </a:pPr>
            <a:endParaRPr lang="en-US" sz="2400" dirty="0" smtClean="0">
              <a:latin typeface="Baskerville Old Face" panose="02020602080505020303" pitchFamily="18" charset="0"/>
            </a:endParaRPr>
          </a:p>
          <a:p>
            <a:pPr marL="0" indent="0">
              <a:buNone/>
            </a:pPr>
            <a:endParaRPr lang="en-US" sz="2400" dirty="0">
              <a:latin typeface="Baskerville Old Face" panose="02020602080505020303" pitchFamily="18"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rotWithShape="1">
          <a:blip r:embed="rId2"/>
          <a:srcRect l="18609" t="36010" r="47874" b="59183"/>
          <a:stretch/>
        </p:blipFill>
        <p:spPr>
          <a:xfrm>
            <a:off x="2343443" y="4220307"/>
            <a:ext cx="6105347" cy="492369"/>
          </a:xfrm>
          <a:prstGeom prst="rect">
            <a:avLst/>
          </a:prstGeom>
        </p:spPr>
      </p:pic>
      <p:pic>
        <p:nvPicPr>
          <p:cNvPr id="9" name="Picture 8"/>
          <p:cNvPicPr>
            <a:picLocks noChangeAspect="1"/>
          </p:cNvPicPr>
          <p:nvPr/>
        </p:nvPicPr>
        <p:blipFill rotWithShape="1">
          <a:blip r:embed="rId3"/>
          <a:srcRect l="18176" t="50240" r="64200" b="44952"/>
          <a:stretch/>
        </p:blipFill>
        <p:spPr>
          <a:xfrm>
            <a:off x="3103081" y="5773504"/>
            <a:ext cx="4071441" cy="579305"/>
          </a:xfrm>
          <a:prstGeom prst="rect">
            <a:avLst/>
          </a:prstGeom>
        </p:spPr>
      </p:pic>
      <p:sp>
        <p:nvSpPr>
          <p:cNvPr id="6" name="Slide Number Placeholder 5"/>
          <p:cNvSpPr>
            <a:spLocks noGrp="1"/>
          </p:cNvSpPr>
          <p:nvPr>
            <p:ph type="sldNum" sz="quarter" idx="12"/>
          </p:nvPr>
        </p:nvSpPr>
        <p:spPr/>
        <p:txBody>
          <a:bodyPr/>
          <a:lstStyle/>
          <a:p>
            <a:fld id="{F056BA15-7453-4EEC-86B0-1BE5C36F20C3}" type="slidenum">
              <a:rPr lang="en-US" smtClean="0"/>
              <a:t>59</a:t>
            </a:fld>
            <a:endParaRPr lang="en-US"/>
          </a:p>
        </p:txBody>
      </p:sp>
    </p:spTree>
    <p:extLst>
      <p:ext uri="{BB962C8B-B14F-4D97-AF65-F5344CB8AC3E}">
        <p14:creationId xmlns:p14="http://schemas.microsoft.com/office/powerpoint/2010/main" val="3476579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latin typeface="Baskerville Old Face" panose="02020602080505020303" pitchFamily="18" charset="0"/>
              </a:rPr>
              <a:t>To Elaborate :</a:t>
            </a:r>
            <a:endParaRPr lang="en-US" dirty="0">
              <a:solidFill>
                <a:srgbClr val="002060"/>
              </a:solidFill>
              <a:latin typeface="Baskerville Old Face" panose="02020602080505020303" pitchFamily="18" charset="0"/>
            </a:endParaRPr>
          </a:p>
        </p:txBody>
      </p:sp>
      <p:sp>
        <p:nvSpPr>
          <p:cNvPr id="3" name="Content Placeholder 2"/>
          <p:cNvSpPr>
            <a:spLocks noGrp="1"/>
          </p:cNvSpPr>
          <p:nvPr>
            <p:ph idx="1"/>
          </p:nvPr>
        </p:nvSpPr>
        <p:spPr/>
        <p:txBody>
          <a:bodyPr/>
          <a:lstStyle/>
          <a:p>
            <a:pPr marL="0" indent="0">
              <a:buNone/>
            </a:pPr>
            <a:r>
              <a:rPr lang="en-US" dirty="0" smtClean="0">
                <a:solidFill>
                  <a:srgbClr val="00B0F0"/>
                </a:solidFill>
                <a:latin typeface="Baskerville Old Face" panose="02020602080505020303" pitchFamily="18" charset="0"/>
              </a:rPr>
              <a:t>Example 1</a:t>
            </a:r>
            <a:r>
              <a:rPr lang="en-US" dirty="0" smtClean="0">
                <a:latin typeface="Baskerville Old Face" panose="02020602080505020303" pitchFamily="18" charset="0"/>
              </a:rPr>
              <a:t>: Transition of colors on hover:</a:t>
            </a:r>
          </a:p>
          <a:p>
            <a:pPr marL="0" indent="0">
              <a:buNone/>
            </a:pPr>
            <a:r>
              <a:rPr lang="en-US" dirty="0" smtClean="0">
                <a:latin typeface="Baskerville Old Face" panose="02020602080505020303" pitchFamily="18" charset="0"/>
              </a:rPr>
              <a:t>Try to choose a color for a link and apply a transition on it and see the magic.</a:t>
            </a:r>
            <a:endParaRPr lang="en-US" dirty="0">
              <a:latin typeface="Baskerville Old Face" panose="02020602080505020303" pitchFamily="18" charset="0"/>
            </a:endParaRPr>
          </a:p>
          <a:p>
            <a:pPr marL="0" indent="0">
              <a:buNone/>
            </a:pPr>
            <a:r>
              <a:rPr lang="en-US" dirty="0" smtClean="0">
                <a:solidFill>
                  <a:srgbClr val="00B0F0"/>
                </a:solidFill>
                <a:latin typeface="Baskerville Old Face" panose="02020602080505020303" pitchFamily="18" charset="0"/>
              </a:rPr>
              <a:t>Example 2</a:t>
            </a:r>
            <a:r>
              <a:rPr lang="en-US" dirty="0" smtClean="0">
                <a:latin typeface="Baskerville Old Face" panose="02020602080505020303" pitchFamily="18" charset="0"/>
              </a:rPr>
              <a:t>: Perform some transformation on a background image and text.</a:t>
            </a:r>
            <a:endParaRPr lang="en-US" dirty="0">
              <a:latin typeface="Baskerville Old Face" panose="02020602080505020303" pitchFamily="18" charset="0"/>
            </a:endParaRPr>
          </a:p>
        </p:txBody>
      </p:sp>
      <p:pic>
        <p:nvPicPr>
          <p:cNvPr id="4" name="Picture 3"/>
          <p:cNvPicPr>
            <a:picLocks noChangeAspect="1"/>
          </p:cNvPicPr>
          <p:nvPr/>
        </p:nvPicPr>
        <p:blipFill rotWithShape="1">
          <a:blip r:embed="rId2"/>
          <a:srcRect l="27394" t="23318" r="45063" b="64375"/>
          <a:stretch/>
        </p:blipFill>
        <p:spPr>
          <a:xfrm>
            <a:off x="838200" y="4175759"/>
            <a:ext cx="5166359" cy="2001203"/>
          </a:xfrm>
          <a:prstGeom prst="rect">
            <a:avLst/>
          </a:prstGeom>
        </p:spPr>
      </p:pic>
      <p:pic>
        <p:nvPicPr>
          <p:cNvPr id="5" name="Picture 4"/>
          <p:cNvPicPr>
            <a:picLocks noChangeAspect="1"/>
          </p:cNvPicPr>
          <p:nvPr/>
        </p:nvPicPr>
        <p:blipFill rotWithShape="1">
          <a:blip r:embed="rId3"/>
          <a:srcRect l="27979" t="23750" r="45315" b="63125"/>
          <a:stretch/>
        </p:blipFill>
        <p:spPr>
          <a:xfrm>
            <a:off x="6461760" y="4175759"/>
            <a:ext cx="4892040" cy="2001203"/>
          </a:xfrm>
          <a:prstGeom prst="rect">
            <a:avLst/>
          </a:prstGeom>
        </p:spPr>
      </p:pic>
      <p:sp>
        <p:nvSpPr>
          <p:cNvPr id="6" name="Slide Number Placeholder 5"/>
          <p:cNvSpPr>
            <a:spLocks noGrp="1"/>
          </p:cNvSpPr>
          <p:nvPr>
            <p:ph type="sldNum" sz="quarter" idx="12"/>
          </p:nvPr>
        </p:nvSpPr>
        <p:spPr/>
        <p:txBody>
          <a:bodyPr/>
          <a:lstStyle/>
          <a:p>
            <a:fld id="{F056BA15-7453-4EEC-86B0-1BE5C36F20C3}" type="slidenum">
              <a:rPr lang="en-US" smtClean="0"/>
              <a:t>6</a:t>
            </a:fld>
            <a:endParaRPr lang="en-US"/>
          </a:p>
        </p:txBody>
      </p:sp>
    </p:spTree>
    <p:extLst>
      <p:ext uri="{BB962C8B-B14F-4D97-AF65-F5344CB8AC3E}">
        <p14:creationId xmlns:p14="http://schemas.microsoft.com/office/powerpoint/2010/main" val="5450438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2060"/>
                </a:solidFill>
                <a:latin typeface="Baskerville Old Face" panose="02020602080505020303" pitchFamily="18" charset="0"/>
              </a:rPr>
              <a:t>Technical Web Typography: Guidelines</a:t>
            </a:r>
            <a:br>
              <a:rPr lang="en-US" sz="3600" b="1" dirty="0">
                <a:solidFill>
                  <a:srgbClr val="002060"/>
                </a:solidFill>
                <a:latin typeface="Baskerville Old Face" panose="02020602080505020303" pitchFamily="18" charset="0"/>
              </a:rPr>
            </a:br>
            <a:r>
              <a:rPr lang="en-US" sz="3600" b="1" dirty="0">
                <a:solidFill>
                  <a:srgbClr val="002060"/>
                </a:solidFill>
                <a:latin typeface="Baskerville Old Face" panose="02020602080505020303" pitchFamily="18" charset="0"/>
              </a:rPr>
              <a:t>and Techniques</a:t>
            </a:r>
            <a:endParaRPr lang="en-US" sz="3600" dirty="0">
              <a:solidFill>
                <a:srgbClr val="002060"/>
              </a:solidFill>
              <a:latin typeface="Baskerville Old Face" panose="02020602080505020303"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600" cy="4351338"/>
          </a:xfrm>
        </p:spPr>
      </p:pic>
      <p:sp>
        <p:nvSpPr>
          <p:cNvPr id="7" name="Slide Number Placeholder 6"/>
          <p:cNvSpPr>
            <a:spLocks noGrp="1"/>
          </p:cNvSpPr>
          <p:nvPr>
            <p:ph type="sldNum" sz="quarter" idx="12"/>
          </p:nvPr>
        </p:nvSpPr>
        <p:spPr/>
        <p:txBody>
          <a:bodyPr/>
          <a:lstStyle/>
          <a:p>
            <a:fld id="{F056BA15-7453-4EEC-86B0-1BE5C36F20C3}" type="slidenum">
              <a:rPr lang="en-US" smtClean="0"/>
              <a:t>60</a:t>
            </a:fld>
            <a:endParaRPr lang="en-US"/>
          </a:p>
        </p:txBody>
      </p:sp>
    </p:spTree>
    <p:extLst>
      <p:ext uri="{BB962C8B-B14F-4D97-AF65-F5344CB8AC3E}">
        <p14:creationId xmlns:p14="http://schemas.microsoft.com/office/powerpoint/2010/main" val="36513149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94" y="3293121"/>
            <a:ext cx="5809957" cy="2800107"/>
          </a:xfrm>
        </p:spPr>
        <p:txBody>
          <a:bodyPr>
            <a:normAutofit/>
          </a:bodyPr>
          <a:lstStyle/>
          <a:p>
            <a:pPr algn="ctr"/>
            <a:r>
              <a:rPr lang="en-US" sz="3200" dirty="0" smtClean="0">
                <a:solidFill>
                  <a:srgbClr val="002060"/>
                </a:solidFill>
                <a:latin typeface="Elephant" panose="02020904090505020303" pitchFamily="18" charset="0"/>
              </a:rPr>
              <a:t>Beside the color, images, mood of the website designers must take into consideration the typography of their website from font type, size, family.  </a:t>
            </a:r>
            <a:endParaRPr lang="en-US" sz="3200" dirty="0">
              <a:solidFill>
                <a:srgbClr val="002060"/>
              </a:solidFill>
              <a:latin typeface="Elephant" panose="0202090409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7236" y="494933"/>
            <a:ext cx="4657579" cy="5596377"/>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56" y="201077"/>
            <a:ext cx="5423095" cy="2883818"/>
          </a:xfrm>
          <a:prstGeom prst="rect">
            <a:avLst/>
          </a:prstGeom>
        </p:spPr>
      </p:pic>
      <p:sp>
        <p:nvSpPr>
          <p:cNvPr id="7" name="Slide Number Placeholder 6"/>
          <p:cNvSpPr>
            <a:spLocks noGrp="1"/>
          </p:cNvSpPr>
          <p:nvPr>
            <p:ph type="sldNum" sz="quarter" idx="12"/>
          </p:nvPr>
        </p:nvSpPr>
        <p:spPr/>
        <p:txBody>
          <a:bodyPr/>
          <a:lstStyle/>
          <a:p>
            <a:fld id="{F056BA15-7453-4EEC-86B0-1BE5C36F20C3}" type="slidenum">
              <a:rPr lang="en-US" smtClean="0"/>
              <a:t>61</a:t>
            </a:fld>
            <a:endParaRPr lang="en-US"/>
          </a:p>
        </p:txBody>
      </p:sp>
    </p:spTree>
    <p:extLst>
      <p:ext uri="{BB962C8B-B14F-4D97-AF65-F5344CB8AC3E}">
        <p14:creationId xmlns:p14="http://schemas.microsoft.com/office/powerpoint/2010/main" val="23755593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0070C0"/>
                </a:solidFill>
                <a:latin typeface="Baskerville Old Face" panose="02020602080505020303" pitchFamily="18" charset="0"/>
              </a:rPr>
              <a:t>Choosing A Font Face</a:t>
            </a:r>
            <a:endParaRPr lang="en-US" sz="3200" dirty="0">
              <a:solidFill>
                <a:srgbClr val="0070C0"/>
              </a:solidFill>
              <a:latin typeface="Baskerville Old Face" panose="02020602080505020303" pitchFamily="18" charset="0"/>
            </a:endParaRPr>
          </a:p>
        </p:txBody>
      </p:sp>
      <p:sp>
        <p:nvSpPr>
          <p:cNvPr id="3" name="Content Placeholder 2"/>
          <p:cNvSpPr>
            <a:spLocks noGrp="1"/>
          </p:cNvSpPr>
          <p:nvPr>
            <p:ph idx="1"/>
          </p:nvPr>
        </p:nvSpPr>
        <p:spPr>
          <a:xfrm>
            <a:off x="444305" y="1690688"/>
            <a:ext cx="5257800" cy="4231810"/>
          </a:xfrm>
        </p:spPr>
        <p:txBody>
          <a:bodyPr>
            <a:normAutofit/>
          </a:bodyPr>
          <a:lstStyle/>
          <a:p>
            <a:pPr marL="0" indent="0">
              <a:buNone/>
            </a:pPr>
            <a:r>
              <a:rPr lang="en-US" dirty="0" smtClean="0">
                <a:latin typeface="Baskerville Old Face" panose="02020602080505020303" pitchFamily="18" charset="0"/>
              </a:rPr>
              <a:t>Choosing the font type can be tricky since every type can convert the mood of the website.</a:t>
            </a:r>
          </a:p>
          <a:p>
            <a:pPr marL="0" indent="0">
              <a:buNone/>
            </a:pPr>
            <a:r>
              <a:rPr lang="en-US" dirty="0" smtClean="0">
                <a:latin typeface="Baskerville Old Face" panose="02020602080505020303" pitchFamily="18" charset="0"/>
              </a:rPr>
              <a:t>For example:</a:t>
            </a:r>
          </a:p>
          <a:p>
            <a:r>
              <a:rPr lang="en-US" dirty="0">
                <a:latin typeface="Baskerville Old Face" panose="02020602080505020303" pitchFamily="18" charset="0"/>
              </a:rPr>
              <a:t>Cambria is a beautiful font, specifically designed for on-screen </a:t>
            </a:r>
            <a:r>
              <a:rPr lang="en-US" dirty="0" smtClean="0">
                <a:latin typeface="Baskerville Old Face" panose="02020602080505020303" pitchFamily="18" charset="0"/>
              </a:rPr>
              <a:t>reading.</a:t>
            </a:r>
          </a:p>
          <a:p>
            <a:pPr marL="0" indent="0">
              <a:buNone/>
            </a:pPr>
            <a:r>
              <a:rPr lang="en-US" dirty="0" smtClean="0">
                <a:latin typeface="Baskerville Old Face" panose="02020602080505020303" pitchFamily="18" charset="0"/>
              </a:rPr>
              <a:t>Plus, font size also plays a big role it the interface of the design.</a:t>
            </a:r>
          </a:p>
          <a:p>
            <a:pPr marL="0" indent="0">
              <a:buNone/>
            </a:pPr>
            <a:endParaRPr lang="en-US" dirty="0">
              <a:latin typeface="Baskerville Old Face" panose="020206020805050203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7800" cy="4351338"/>
          </a:xfrm>
          <a:prstGeom prst="rect">
            <a:avLst/>
          </a:prstGeom>
        </p:spPr>
      </p:pic>
      <p:sp>
        <p:nvSpPr>
          <p:cNvPr id="6" name="Slide Number Placeholder 5"/>
          <p:cNvSpPr>
            <a:spLocks noGrp="1"/>
          </p:cNvSpPr>
          <p:nvPr>
            <p:ph type="sldNum" sz="quarter" idx="12"/>
          </p:nvPr>
        </p:nvSpPr>
        <p:spPr/>
        <p:txBody>
          <a:bodyPr/>
          <a:lstStyle/>
          <a:p>
            <a:fld id="{F056BA15-7453-4EEC-86B0-1BE5C36F20C3}" type="slidenum">
              <a:rPr lang="en-US" smtClean="0"/>
              <a:t>62</a:t>
            </a:fld>
            <a:endParaRPr lang="en-US"/>
          </a:p>
        </p:txBody>
      </p:sp>
    </p:spTree>
    <p:extLst>
      <p:ext uri="{BB962C8B-B14F-4D97-AF65-F5344CB8AC3E}">
        <p14:creationId xmlns:p14="http://schemas.microsoft.com/office/powerpoint/2010/main" val="40550189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0837"/>
            <a:ext cx="10515600" cy="4937760"/>
          </a:xfrm>
        </p:spPr>
        <p:txBody>
          <a:bodyPr>
            <a:noAutofit/>
          </a:bodyPr>
          <a:lstStyle/>
          <a:p>
            <a:pPr marL="0" indent="0">
              <a:buNone/>
            </a:pPr>
            <a:r>
              <a:rPr lang="en-US" sz="2400" b="1" dirty="0">
                <a:solidFill>
                  <a:srgbClr val="00B0F0"/>
                </a:solidFill>
                <a:latin typeface="Baskerville Old Face" panose="02020602080505020303" pitchFamily="18" charset="0"/>
              </a:rPr>
              <a:t>Quotation </a:t>
            </a:r>
            <a:r>
              <a:rPr lang="en-US" sz="2400" b="1" dirty="0" smtClean="0">
                <a:solidFill>
                  <a:srgbClr val="00B0F0"/>
                </a:solidFill>
                <a:latin typeface="Baskerville Old Face" panose="02020602080505020303" pitchFamily="18" charset="0"/>
              </a:rPr>
              <a:t>Marks:</a:t>
            </a:r>
            <a:r>
              <a:rPr lang="en-US" sz="2400" dirty="0" smtClean="0">
                <a:latin typeface="Baskerville Old Face" panose="02020602080505020303" pitchFamily="18" charset="0"/>
              </a:rPr>
              <a:t> Keyboard quotations are actually not the real </a:t>
            </a:r>
            <a:r>
              <a:rPr lang="en-US" sz="2400" dirty="0">
                <a:latin typeface="Baskerville Old Face" panose="02020602080505020303" pitchFamily="18" charset="0"/>
              </a:rPr>
              <a:t>quotations</a:t>
            </a:r>
            <a:r>
              <a:rPr lang="en-US" sz="2400" dirty="0" smtClean="0">
                <a:latin typeface="Baskerville Old Face" panose="02020602080505020303" pitchFamily="18" charset="0"/>
              </a:rPr>
              <a:t> to use for quotes for example. </a:t>
            </a:r>
            <a:r>
              <a:rPr lang="en-US" altLang="en-US" sz="2400" dirty="0">
                <a:latin typeface="Baskerville Old Face" panose="02020602080505020303" pitchFamily="18" charset="0"/>
              </a:rPr>
              <a:t>There are four values for the </a:t>
            </a:r>
            <a:r>
              <a:rPr lang="en-US" altLang="en-US" sz="2400" dirty="0" smtClean="0">
                <a:latin typeface="Baskerville Old Face" panose="02020602080505020303" pitchFamily="18" charset="0"/>
              </a:rPr>
              <a:t>content</a:t>
            </a:r>
            <a:r>
              <a:rPr lang="en-US" altLang="en-US" sz="2400" dirty="0">
                <a:latin typeface="Baskerville Old Face" panose="02020602080505020303" pitchFamily="18" charset="0"/>
              </a:rPr>
              <a:t> property that relate to the </a:t>
            </a:r>
            <a:r>
              <a:rPr lang="en-US" altLang="en-US" sz="2400" dirty="0" smtClean="0">
                <a:latin typeface="Baskerville Old Face" panose="02020602080505020303" pitchFamily="18" charset="0"/>
              </a:rPr>
              <a:t>quotes.</a:t>
            </a:r>
          </a:p>
          <a:p>
            <a:pPr marL="0" indent="0">
              <a:buNone/>
            </a:pPr>
            <a:r>
              <a:rPr lang="en-US" sz="2400" b="1" dirty="0">
                <a:solidFill>
                  <a:srgbClr val="00B0F0"/>
                </a:solidFill>
                <a:latin typeface="Baskerville Old Face" panose="02020602080505020303" pitchFamily="18" charset="0"/>
              </a:rPr>
              <a:t>Which Quotation Marks Should You Use?</a:t>
            </a:r>
            <a:endParaRPr lang="en-US" altLang="en-US" sz="2400" dirty="0">
              <a:solidFill>
                <a:srgbClr val="00B0F0"/>
              </a:solidFill>
              <a:latin typeface="Baskerville Old Face" panose="02020602080505020303" pitchFamily="18" charset="0"/>
            </a:endParaRPr>
          </a:p>
          <a:p>
            <a:pPr marL="0" indent="0">
              <a:buNone/>
            </a:pPr>
            <a:r>
              <a:rPr lang="en-US" sz="2400" dirty="0">
                <a:latin typeface="Baskerville Old Face" panose="02020602080505020303" pitchFamily="18" charset="0"/>
              </a:rPr>
              <a:t>The type of quotation marks to use (double or single) varies from </a:t>
            </a:r>
            <a:r>
              <a:rPr lang="en-US" sz="2400" dirty="0" smtClean="0">
                <a:latin typeface="Baskerville Old Face" panose="02020602080505020303" pitchFamily="18" charset="0"/>
              </a:rPr>
              <a:t>country to </a:t>
            </a:r>
            <a:r>
              <a:rPr lang="en-US" sz="2400" dirty="0">
                <a:latin typeface="Baskerville Old Face" panose="02020602080505020303" pitchFamily="18" charset="0"/>
              </a:rPr>
              <a:t>country and style guide to style guide. Double quotation marks </a:t>
            </a:r>
            <a:r>
              <a:rPr lang="en-US" sz="2400" dirty="0" smtClean="0">
                <a:latin typeface="Baskerville Old Face" panose="02020602080505020303" pitchFamily="18" charset="0"/>
              </a:rPr>
              <a:t>are typically </a:t>
            </a:r>
            <a:r>
              <a:rPr lang="en-US" sz="2400" dirty="0">
                <a:latin typeface="Baskerville Old Face" panose="02020602080505020303" pitchFamily="18" charset="0"/>
              </a:rPr>
              <a:t>used to quote a written or spoken source, and single </a:t>
            </a:r>
            <a:r>
              <a:rPr lang="en-US" sz="2400" dirty="0" smtClean="0">
                <a:latin typeface="Baskerville Old Face" panose="02020602080505020303" pitchFamily="18" charset="0"/>
              </a:rPr>
              <a:t>quotation marks </a:t>
            </a:r>
            <a:r>
              <a:rPr lang="en-US" sz="2400" dirty="0">
                <a:latin typeface="Baskerville Old Face" panose="02020602080505020303" pitchFamily="18" charset="0"/>
              </a:rPr>
              <a:t>are used for quotes within quotes</a:t>
            </a:r>
            <a:r>
              <a:rPr lang="en-US" sz="2400" dirty="0" smtClean="0">
                <a:latin typeface="Baskerville Old Face" panose="02020602080505020303" pitchFamily="18" charset="0"/>
              </a:rPr>
              <a:t>.</a:t>
            </a:r>
          </a:p>
          <a:p>
            <a:pPr marL="0" indent="0">
              <a:buNone/>
            </a:pPr>
            <a:r>
              <a:rPr lang="en-US" sz="2400" b="1" dirty="0" smtClean="0">
                <a:solidFill>
                  <a:srgbClr val="00B0F0"/>
                </a:solidFill>
                <a:latin typeface="Baskerville Old Face" panose="02020602080505020303" pitchFamily="18" charset="0"/>
              </a:rPr>
              <a:t>Ellipsis: </a:t>
            </a:r>
            <a:r>
              <a:rPr lang="en-US" sz="2400" dirty="0" smtClean="0">
                <a:latin typeface="Baskerville Old Face" panose="02020602080505020303" pitchFamily="18" charset="0"/>
              </a:rPr>
              <a:t>An </a:t>
            </a:r>
            <a:r>
              <a:rPr lang="en-US" sz="2400" dirty="0">
                <a:latin typeface="Baskerville Old Face" panose="02020602080505020303" pitchFamily="18" charset="0"/>
              </a:rPr>
              <a:t>ellipsis is used to denote a thought trailing off. It is also used as </a:t>
            </a:r>
            <a:r>
              <a:rPr lang="en-US" sz="2400" dirty="0" smtClean="0">
                <a:latin typeface="Baskerville Old Face" panose="02020602080505020303" pitchFamily="18" charset="0"/>
              </a:rPr>
              <a:t>a placeholder </a:t>
            </a:r>
            <a:r>
              <a:rPr lang="en-US" sz="2400" dirty="0">
                <a:latin typeface="Baskerville Old Face" panose="02020602080505020303" pitchFamily="18" charset="0"/>
              </a:rPr>
              <a:t>for omitted text in lengthy </a:t>
            </a:r>
            <a:r>
              <a:rPr lang="en-US" sz="2400" dirty="0" smtClean="0">
                <a:latin typeface="Baskerville Old Face" panose="02020602080505020303" pitchFamily="18" charset="0"/>
              </a:rPr>
              <a:t>quotations. The</a:t>
            </a:r>
            <a:r>
              <a:rPr lang="en-US" sz="2400" dirty="0">
                <a:latin typeface="Baskerville Old Face" panose="02020602080505020303" pitchFamily="18" charset="0"/>
              </a:rPr>
              <a:t> </a:t>
            </a:r>
            <a:r>
              <a:rPr lang="en-US" sz="2400" b="1" dirty="0">
                <a:latin typeface="Baskerville Old Face" panose="02020602080505020303" pitchFamily="18" charset="0"/>
              </a:rPr>
              <a:t>ellipsis</a:t>
            </a:r>
            <a:r>
              <a:rPr lang="en-US" sz="2400" dirty="0">
                <a:latin typeface="Baskerville Old Face" panose="02020602080505020303" pitchFamily="18" charset="0"/>
              </a:rPr>
              <a:t> is displayed inside the content area, decreasing the amount of text displayed. If there is not enough space to display the </a:t>
            </a:r>
            <a:r>
              <a:rPr lang="en-US" sz="2400" b="1" dirty="0">
                <a:latin typeface="Baskerville Old Face" panose="02020602080505020303" pitchFamily="18" charset="0"/>
              </a:rPr>
              <a:t>ellipsis</a:t>
            </a:r>
            <a:r>
              <a:rPr lang="en-US" sz="2400" dirty="0">
                <a:latin typeface="Baskerville Old Face" panose="02020602080505020303" pitchFamily="18" charset="0"/>
              </a:rPr>
              <a:t>, it is clipped</a:t>
            </a:r>
            <a:r>
              <a:rPr lang="en-US" sz="2400" dirty="0" smtClean="0">
                <a:latin typeface="Baskerville Old Face" panose="02020602080505020303" pitchFamily="18" charset="0"/>
              </a:rPr>
              <a:t>. An </a:t>
            </a:r>
            <a:r>
              <a:rPr lang="en-US" sz="2400" dirty="0">
                <a:latin typeface="Baskerville Old Face" panose="02020602080505020303" pitchFamily="18" charset="0"/>
              </a:rPr>
              <a:t>ellipsis is not three dots. It is one glyph that </a:t>
            </a:r>
            <a:r>
              <a:rPr lang="en-US" sz="2400" dirty="0" smtClean="0">
                <a:latin typeface="Baskerville Old Face" panose="02020602080505020303" pitchFamily="18" charset="0"/>
              </a:rPr>
              <a:t>looks like three dots.</a:t>
            </a:r>
            <a:endParaRPr lang="en-US" sz="2400" dirty="0">
              <a:latin typeface="Baskerville Old Face" panose="02020602080505020303" pitchFamily="18" charset="0"/>
            </a:endParaRPr>
          </a:p>
        </p:txBody>
      </p:sp>
      <p:sp>
        <p:nvSpPr>
          <p:cNvPr id="4" name="Title 1"/>
          <p:cNvSpPr>
            <a:spLocks noGrp="1"/>
          </p:cNvSpPr>
          <p:nvPr>
            <p:ph type="title"/>
          </p:nvPr>
        </p:nvSpPr>
        <p:spPr/>
        <p:txBody>
          <a:bodyPr>
            <a:normAutofit/>
          </a:bodyPr>
          <a:lstStyle/>
          <a:p>
            <a:r>
              <a:rPr lang="en-US" sz="3600" b="1" dirty="0">
                <a:solidFill>
                  <a:srgbClr val="0070C0"/>
                </a:solidFill>
                <a:latin typeface="Baskerville Old Face" panose="02020602080505020303" pitchFamily="18" charset="0"/>
              </a:rPr>
              <a:t>Proper Quotations Marks, Dashes And Ellipses</a:t>
            </a:r>
            <a:endParaRPr lang="en-US" sz="3600" dirty="0">
              <a:solidFill>
                <a:srgbClr val="0070C0"/>
              </a:solidFill>
              <a:latin typeface="Baskerville Old Face" panose="02020602080505020303" pitchFamily="18" charset="0"/>
            </a:endParaRPr>
          </a:p>
        </p:txBody>
      </p:sp>
      <p:sp>
        <p:nvSpPr>
          <p:cNvPr id="7" name="Slide Number Placeholder 6"/>
          <p:cNvSpPr>
            <a:spLocks noGrp="1"/>
          </p:cNvSpPr>
          <p:nvPr>
            <p:ph type="sldNum" sz="quarter" idx="12"/>
          </p:nvPr>
        </p:nvSpPr>
        <p:spPr/>
        <p:txBody>
          <a:bodyPr/>
          <a:lstStyle/>
          <a:p>
            <a:fld id="{F056BA15-7453-4EEC-86B0-1BE5C36F20C3}" type="slidenum">
              <a:rPr lang="en-US" smtClean="0"/>
              <a:t>63</a:t>
            </a:fld>
            <a:endParaRPr lang="en-US"/>
          </a:p>
        </p:txBody>
      </p:sp>
    </p:spTree>
    <p:extLst>
      <p:ext uri="{BB962C8B-B14F-4D97-AF65-F5344CB8AC3E}">
        <p14:creationId xmlns:p14="http://schemas.microsoft.com/office/powerpoint/2010/main" val="41701649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0629"/>
          </a:xfrm>
        </p:spPr>
        <p:txBody>
          <a:bodyPr>
            <a:normAutofit/>
          </a:bodyPr>
          <a:lstStyle/>
          <a:p>
            <a:r>
              <a:rPr lang="en-US" sz="4000" b="1" dirty="0">
                <a:solidFill>
                  <a:srgbClr val="002060"/>
                </a:solidFill>
                <a:latin typeface="Baskerville Old Face" panose="02020602080505020303" pitchFamily="18" charset="0"/>
              </a:rPr>
              <a:t>The Future of CSS Typography</a:t>
            </a:r>
            <a:endParaRPr lang="en-US" sz="4000" dirty="0">
              <a:solidFill>
                <a:srgbClr val="002060"/>
              </a:solidFill>
              <a:latin typeface="Baskerville Old Face" panose="02020602080505020303" pitchFamily="18" charset="0"/>
            </a:endParaRPr>
          </a:p>
        </p:txBody>
      </p:sp>
      <p:sp>
        <p:nvSpPr>
          <p:cNvPr id="3" name="Content Placeholder 2"/>
          <p:cNvSpPr>
            <a:spLocks noGrp="1"/>
          </p:cNvSpPr>
          <p:nvPr>
            <p:ph idx="1"/>
          </p:nvPr>
        </p:nvSpPr>
        <p:spPr>
          <a:xfrm>
            <a:off x="838200" y="1195754"/>
            <a:ext cx="10515600" cy="4981209"/>
          </a:xfrm>
        </p:spPr>
        <p:txBody>
          <a:bodyPr>
            <a:noAutofit/>
          </a:bodyPr>
          <a:lstStyle/>
          <a:p>
            <a:r>
              <a:rPr lang="en-US" sz="2000" b="1" dirty="0">
                <a:solidFill>
                  <a:srgbClr val="0070C0"/>
                </a:solidFill>
                <a:latin typeface="Baskerville Old Face" panose="02020602080505020303" pitchFamily="18" charset="0"/>
              </a:rPr>
              <a:t>The Font </a:t>
            </a:r>
            <a:r>
              <a:rPr lang="en-US" sz="2000" b="1" dirty="0" smtClean="0">
                <a:solidFill>
                  <a:srgbClr val="0070C0"/>
                </a:solidFill>
                <a:latin typeface="Baskerville Old Face" panose="02020602080505020303" pitchFamily="18" charset="0"/>
              </a:rPr>
              <a:t>Property: </a:t>
            </a:r>
          </a:p>
          <a:p>
            <a:pPr marL="0" indent="0">
              <a:buNone/>
            </a:pPr>
            <a:r>
              <a:rPr lang="en-US" sz="2000" dirty="0" smtClean="0">
                <a:latin typeface="Baskerville Old Face" panose="02020602080505020303" pitchFamily="18" charset="0"/>
              </a:rPr>
              <a:t>Instead </a:t>
            </a:r>
            <a:r>
              <a:rPr lang="en-US" sz="2000" dirty="0">
                <a:latin typeface="Baskerville Old Face" panose="02020602080505020303" pitchFamily="18" charset="0"/>
              </a:rPr>
              <a:t>of specifying each property separately, you can do it all in one </a:t>
            </a:r>
            <a:r>
              <a:rPr lang="en-US" sz="2000" dirty="0" smtClean="0">
                <a:latin typeface="Baskerville Old Face" panose="02020602080505020303" pitchFamily="18" charset="0"/>
              </a:rPr>
              <a:t>go using </a:t>
            </a:r>
            <a:r>
              <a:rPr lang="en-US" sz="2000" dirty="0">
                <a:latin typeface="Baskerville Old Face" panose="02020602080505020303" pitchFamily="18" charset="0"/>
              </a:rPr>
              <a:t>the font shorthand property. The order of the properties should be </a:t>
            </a:r>
            <a:r>
              <a:rPr lang="en-US" sz="2000" dirty="0" smtClean="0">
                <a:latin typeface="Baskerville Old Face" panose="02020602080505020303" pitchFamily="18" charset="0"/>
              </a:rPr>
              <a:t>as </a:t>
            </a:r>
            <a:r>
              <a:rPr lang="fr-FR" sz="2000" dirty="0" smtClean="0">
                <a:latin typeface="Baskerville Old Face" panose="02020602080505020303" pitchFamily="18" charset="0"/>
              </a:rPr>
              <a:t>follows</a:t>
            </a:r>
            <a:r>
              <a:rPr lang="fr-FR" sz="2000" dirty="0">
                <a:latin typeface="Baskerville Old Face" panose="02020602080505020303" pitchFamily="18" charset="0"/>
              </a:rPr>
              <a:t>: font-style, font-variant, font-</a:t>
            </a:r>
            <a:r>
              <a:rPr lang="fr-FR" sz="2000" dirty="0" err="1">
                <a:latin typeface="Baskerville Old Face" panose="02020602080505020303" pitchFamily="18" charset="0"/>
              </a:rPr>
              <a:t>weight</a:t>
            </a:r>
            <a:r>
              <a:rPr lang="fr-FR" sz="2000" dirty="0">
                <a:latin typeface="Baskerville Old Face" panose="02020602080505020303" pitchFamily="18" charset="0"/>
              </a:rPr>
              <a:t>, </a:t>
            </a:r>
            <a:r>
              <a:rPr lang="fr-FR" sz="2000" dirty="0" smtClean="0">
                <a:latin typeface="Baskerville Old Face" panose="02020602080505020303" pitchFamily="18" charset="0"/>
              </a:rPr>
              <a:t>font-size, </a:t>
            </a:r>
            <a:r>
              <a:rPr lang="en-US" sz="2000" dirty="0" smtClean="0">
                <a:latin typeface="Baskerville Old Face" panose="02020602080505020303" pitchFamily="18" charset="0"/>
              </a:rPr>
              <a:t>line-height</a:t>
            </a:r>
            <a:r>
              <a:rPr lang="en-US" sz="2000" dirty="0">
                <a:latin typeface="Baskerville Old Face" panose="02020602080505020303" pitchFamily="18" charset="0"/>
              </a:rPr>
              <a:t>, font-family.</a:t>
            </a:r>
          </a:p>
          <a:p>
            <a:pPr marL="0" indent="0">
              <a:buNone/>
            </a:pPr>
            <a:r>
              <a:rPr lang="en-US" sz="2000" dirty="0">
                <a:latin typeface="Baskerville Old Face" panose="02020602080505020303" pitchFamily="18" charset="0"/>
              </a:rPr>
              <a:t>When using the font shorthand, any values not specified will be replaced </a:t>
            </a:r>
            <a:r>
              <a:rPr lang="en-US" sz="2000" dirty="0" smtClean="0">
                <a:latin typeface="Baskerville Old Face" panose="02020602080505020303" pitchFamily="18" charset="0"/>
              </a:rPr>
              <a:t>by their </a:t>
            </a:r>
            <a:r>
              <a:rPr lang="en-US" sz="2000" dirty="0">
                <a:latin typeface="Baskerville Old Face" panose="02020602080505020303" pitchFamily="18" charset="0"/>
              </a:rPr>
              <a:t>parent value</a:t>
            </a:r>
            <a:r>
              <a:rPr lang="en-US" sz="2000" dirty="0" smtClean="0">
                <a:latin typeface="Baskerville Old Face" panose="02020602080505020303" pitchFamily="18" charset="0"/>
              </a:rPr>
              <a:t>.</a:t>
            </a:r>
          </a:p>
          <a:p>
            <a:r>
              <a:rPr lang="en-US" sz="2000" b="1" dirty="0">
                <a:solidFill>
                  <a:srgbClr val="0070C0"/>
                </a:solidFill>
                <a:latin typeface="Baskerville Old Face" panose="02020602080505020303" pitchFamily="18" charset="0"/>
              </a:rPr>
              <a:t>Dealing With White Space, Line Breaks And </a:t>
            </a:r>
            <a:r>
              <a:rPr lang="en-US" sz="2000" b="1" dirty="0" smtClean="0">
                <a:solidFill>
                  <a:srgbClr val="0070C0"/>
                </a:solidFill>
                <a:latin typeface="Baskerville Old Face" panose="02020602080505020303" pitchFamily="18" charset="0"/>
              </a:rPr>
              <a:t>Text Wrapping:</a:t>
            </a:r>
          </a:p>
          <a:p>
            <a:r>
              <a:rPr lang="en-US" sz="2000" b="1" dirty="0">
                <a:latin typeface="Baskerville Old Face" panose="02020602080505020303" pitchFamily="18" charset="0"/>
              </a:rPr>
              <a:t>White </a:t>
            </a:r>
            <a:r>
              <a:rPr lang="en-US" sz="2000" b="1" dirty="0" smtClean="0">
                <a:latin typeface="Baskerville Old Face" panose="02020602080505020303" pitchFamily="18" charset="0"/>
              </a:rPr>
              <a:t>Space: </a:t>
            </a:r>
            <a:r>
              <a:rPr lang="en-US" sz="2000" dirty="0" smtClean="0">
                <a:latin typeface="Baskerville Old Face" panose="02020602080505020303" pitchFamily="18" charset="0"/>
              </a:rPr>
              <a:t>The </a:t>
            </a:r>
            <a:r>
              <a:rPr lang="en-US" sz="2000" dirty="0">
                <a:latin typeface="Baskerville Old Face" panose="02020602080505020303" pitchFamily="18" charset="0"/>
              </a:rPr>
              <a:t>white-space property lets you specify a combination of </a:t>
            </a:r>
            <a:r>
              <a:rPr lang="en-US" sz="2000" dirty="0" smtClean="0">
                <a:latin typeface="Baskerville Old Face" panose="02020602080505020303" pitchFamily="18" charset="0"/>
              </a:rPr>
              <a:t>properties for </a:t>
            </a:r>
            <a:r>
              <a:rPr lang="en-US" sz="2000" dirty="0">
                <a:latin typeface="Baskerville Old Face" panose="02020602080505020303" pitchFamily="18" charset="0"/>
              </a:rPr>
              <a:t>which it serves as a shorthand: white-space-collapsing </a:t>
            </a:r>
            <a:r>
              <a:rPr lang="en-US" sz="2000" dirty="0" smtClean="0">
                <a:latin typeface="Baskerville Old Face" panose="02020602080505020303" pitchFamily="18" charset="0"/>
              </a:rPr>
              <a:t>and text-wrap.</a:t>
            </a:r>
          </a:p>
          <a:p>
            <a:r>
              <a:rPr lang="en-US" sz="2000" b="1" dirty="0">
                <a:latin typeface="Baskerville Old Face" panose="02020602080505020303" pitchFamily="18" charset="0"/>
              </a:rPr>
              <a:t>Word </a:t>
            </a:r>
            <a:r>
              <a:rPr lang="en-US" sz="2000" b="1" dirty="0" smtClean="0">
                <a:latin typeface="Baskerville Old Face" panose="02020602080505020303" pitchFamily="18" charset="0"/>
              </a:rPr>
              <a:t>Wrap: </a:t>
            </a:r>
            <a:r>
              <a:rPr lang="en-US" sz="2000" dirty="0" smtClean="0">
                <a:latin typeface="Baskerville Old Face" panose="02020602080505020303" pitchFamily="18" charset="0"/>
              </a:rPr>
              <a:t>property </a:t>
            </a:r>
            <a:r>
              <a:rPr lang="en-US" sz="2000" dirty="0">
                <a:latin typeface="Baskerville Old Face" panose="02020602080505020303" pitchFamily="18" charset="0"/>
              </a:rPr>
              <a:t>allows long words to be able to be broken and wrap onto the next line</a:t>
            </a:r>
            <a:r>
              <a:rPr lang="en-US" sz="2000" dirty="0" smtClean="0">
                <a:latin typeface="Baskerville Old Face" panose="02020602080505020303" pitchFamily="18" charset="0"/>
              </a:rPr>
              <a:t>.</a:t>
            </a:r>
          </a:p>
          <a:p>
            <a:r>
              <a:rPr lang="en-US" sz="2000" b="1" dirty="0">
                <a:latin typeface="Baskerville Old Face" panose="02020602080505020303" pitchFamily="18" charset="0"/>
              </a:rPr>
              <a:t>Word And Letter </a:t>
            </a:r>
            <a:r>
              <a:rPr lang="en-US" sz="2000" b="1" dirty="0" smtClean="0">
                <a:latin typeface="Baskerville Old Face" panose="02020602080505020303" pitchFamily="18" charset="0"/>
              </a:rPr>
              <a:t>Spacing:</a:t>
            </a:r>
          </a:p>
          <a:p>
            <a:pPr lvl="1"/>
            <a:r>
              <a:rPr lang="en-US" altLang="en-US" sz="2000" dirty="0" smtClean="0">
                <a:solidFill>
                  <a:srgbClr val="DC143C"/>
                </a:solidFill>
                <a:latin typeface="Baskerville Old Face" panose="02020602080505020303" pitchFamily="18" charset="0"/>
              </a:rPr>
              <a:t>letter-spacing</a:t>
            </a:r>
            <a:r>
              <a:rPr lang="en-US" altLang="en-US" sz="2000" dirty="0">
                <a:solidFill>
                  <a:srgbClr val="000000"/>
                </a:solidFill>
                <a:latin typeface="Baskerville Old Face" panose="02020602080505020303" pitchFamily="18" charset="0"/>
              </a:rPr>
              <a:t> property increases or decreases the space between characters in a text.</a:t>
            </a:r>
            <a:r>
              <a:rPr lang="en-US" altLang="en-US" sz="2000" dirty="0">
                <a:latin typeface="Baskerville Old Face" panose="02020602080505020303" pitchFamily="18" charset="0"/>
              </a:rPr>
              <a:t> </a:t>
            </a:r>
            <a:endParaRPr lang="en-US" altLang="en-US" sz="2000" dirty="0" smtClean="0">
              <a:latin typeface="Baskerville Old Face" panose="02020602080505020303" pitchFamily="18" charset="0"/>
            </a:endParaRPr>
          </a:p>
          <a:p>
            <a:pPr lvl="1"/>
            <a:r>
              <a:rPr lang="en-US" altLang="en-US" sz="2000" dirty="0">
                <a:solidFill>
                  <a:srgbClr val="DC143C"/>
                </a:solidFill>
                <a:latin typeface="Baskerville Old Face" panose="02020602080505020303" pitchFamily="18" charset="0"/>
              </a:rPr>
              <a:t>word-spacing</a:t>
            </a:r>
            <a:r>
              <a:rPr lang="en-US" altLang="en-US" sz="2000" dirty="0">
                <a:solidFill>
                  <a:srgbClr val="000000"/>
                </a:solidFill>
                <a:latin typeface="Baskerville Old Face" panose="02020602080505020303" pitchFamily="18" charset="0"/>
              </a:rPr>
              <a:t> property increases or decreases the white space between words.</a:t>
            </a:r>
            <a:r>
              <a:rPr lang="en-US" altLang="en-US" sz="2000" dirty="0">
                <a:latin typeface="Baskerville Old Face" panose="02020602080505020303" pitchFamily="18" charset="0"/>
              </a:rPr>
              <a:t> </a:t>
            </a:r>
          </a:p>
          <a:p>
            <a:r>
              <a:rPr lang="en-US" sz="2000" b="1" dirty="0" smtClean="0">
                <a:latin typeface="Baskerville Old Face" panose="02020602080505020303" pitchFamily="18" charset="0"/>
              </a:rPr>
              <a:t>Text-indent: </a:t>
            </a:r>
            <a:r>
              <a:rPr lang="en-US" sz="2000" dirty="0" smtClean="0">
                <a:latin typeface="Baskerville Old Face" panose="02020602080505020303" pitchFamily="18" charset="0"/>
              </a:rPr>
              <a:t>property </a:t>
            </a:r>
            <a:r>
              <a:rPr lang="en-US" sz="2000" dirty="0">
                <a:latin typeface="Baskerville Old Face" panose="02020602080505020303" pitchFamily="18" charset="0"/>
              </a:rPr>
              <a:t>specifies the indentation of the first line in a </a:t>
            </a:r>
            <a:r>
              <a:rPr lang="en-US" sz="2000" dirty="0" smtClean="0">
                <a:latin typeface="Baskerville Old Face" panose="02020602080505020303" pitchFamily="18" charset="0"/>
              </a:rPr>
              <a:t>text-block. Negative </a:t>
            </a:r>
            <a:r>
              <a:rPr lang="en-US" sz="2000" dirty="0">
                <a:latin typeface="Baskerville Old Face" panose="02020602080505020303" pitchFamily="18" charset="0"/>
              </a:rPr>
              <a:t>values are allowed. The first line will be indented to the left if the value is negative.</a:t>
            </a:r>
          </a:p>
          <a:p>
            <a:pPr lvl="1"/>
            <a:endParaRPr lang="en-US" altLang="en-US" sz="2000" dirty="0">
              <a:latin typeface="Baskerville Old Face" panose="02020602080505020303" pitchFamily="18" charset="0"/>
            </a:endParaRPr>
          </a:p>
          <a:p>
            <a:endParaRPr lang="en-US" sz="2000" dirty="0">
              <a:latin typeface="Baskerville Old Face" panose="02020602080505020303" pitchFamily="18" charset="0"/>
            </a:endParaRPr>
          </a:p>
        </p:txBody>
      </p:sp>
      <p:sp>
        <p:nvSpPr>
          <p:cNvPr id="4"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F056BA15-7453-4EEC-86B0-1BE5C36F20C3}" type="slidenum">
              <a:rPr lang="en-US" smtClean="0"/>
              <a:t>64</a:t>
            </a:fld>
            <a:endParaRPr lang="en-US"/>
          </a:p>
        </p:txBody>
      </p:sp>
    </p:spTree>
    <p:extLst>
      <p:ext uri="{BB962C8B-B14F-4D97-AF65-F5344CB8AC3E}">
        <p14:creationId xmlns:p14="http://schemas.microsoft.com/office/powerpoint/2010/main" val="22975575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8764"/>
          </a:xfrm>
        </p:spPr>
        <p:txBody>
          <a:bodyPr/>
          <a:lstStyle/>
          <a:p>
            <a:r>
              <a:rPr lang="en-US" b="1" dirty="0">
                <a:solidFill>
                  <a:srgbClr val="0070C0"/>
                </a:solidFill>
                <a:latin typeface="Baskerville Old Face" panose="02020602080505020303" pitchFamily="18" charset="0"/>
              </a:rPr>
              <a:t>Web Fonts And Font Decoration</a:t>
            </a:r>
            <a:endParaRPr lang="en-US" dirty="0">
              <a:solidFill>
                <a:srgbClr val="0070C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 y="1223890"/>
            <a:ext cx="10622280" cy="5373857"/>
          </a:xfrm>
        </p:spPr>
      </p:pic>
      <p:sp>
        <p:nvSpPr>
          <p:cNvPr id="5" name="Slide Number Placeholder 4"/>
          <p:cNvSpPr>
            <a:spLocks noGrp="1"/>
          </p:cNvSpPr>
          <p:nvPr>
            <p:ph type="sldNum" sz="quarter" idx="12"/>
          </p:nvPr>
        </p:nvSpPr>
        <p:spPr/>
        <p:txBody>
          <a:bodyPr/>
          <a:lstStyle/>
          <a:p>
            <a:fld id="{F056BA15-7453-4EEC-86B0-1BE5C36F20C3}" type="slidenum">
              <a:rPr lang="en-US" smtClean="0"/>
              <a:t>65</a:t>
            </a:fld>
            <a:endParaRPr lang="en-US"/>
          </a:p>
        </p:txBody>
      </p:sp>
    </p:spTree>
    <p:extLst>
      <p:ext uri="{BB962C8B-B14F-4D97-AF65-F5344CB8AC3E}">
        <p14:creationId xmlns:p14="http://schemas.microsoft.com/office/powerpoint/2010/main" val="30858115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38200" y="1195754"/>
            <a:ext cx="10515600" cy="49812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pPr>
            <a:endParaRPr lang="en-US" altLang="en-US" sz="3600" dirty="0">
              <a:latin typeface="Baskerville Old Face" panose="02020602080505020303" pitchFamily="18" charset="0"/>
            </a:endParaRPr>
          </a:p>
        </p:txBody>
      </p:sp>
      <p:sp>
        <p:nvSpPr>
          <p:cNvPr id="6" name="Content Placeholder 5"/>
          <p:cNvSpPr>
            <a:spLocks noGrp="1"/>
          </p:cNvSpPr>
          <p:nvPr>
            <p:ph idx="1"/>
          </p:nvPr>
        </p:nvSpPr>
        <p:spPr>
          <a:xfrm>
            <a:off x="838200" y="562708"/>
            <a:ext cx="10515600" cy="5614255"/>
          </a:xfrm>
        </p:spPr>
        <p:txBody>
          <a:bodyPr>
            <a:noAutofit/>
          </a:bodyPr>
          <a:lstStyle/>
          <a:p>
            <a:r>
              <a:rPr lang="en-US" altLang="en-US" sz="2400" b="1" dirty="0">
                <a:solidFill>
                  <a:srgbClr val="00B0F0"/>
                </a:solidFill>
                <a:latin typeface="Baskerville Old Face" panose="02020602080505020303" pitchFamily="18" charset="0"/>
              </a:rPr>
              <a:t>@font-face</a:t>
            </a:r>
            <a:r>
              <a:rPr lang="en-US" altLang="en-US" sz="2400" dirty="0">
                <a:solidFill>
                  <a:srgbClr val="000000"/>
                </a:solidFill>
                <a:latin typeface="Baskerville Old Face" panose="02020602080505020303" pitchFamily="18" charset="0"/>
              </a:rPr>
              <a:t> rule you must first define a name for the </a:t>
            </a:r>
            <a:r>
              <a:rPr lang="en-US" altLang="en-US" sz="2400" dirty="0" smtClean="0">
                <a:solidFill>
                  <a:srgbClr val="000000"/>
                </a:solidFill>
                <a:latin typeface="Baskerville Old Face" panose="02020602080505020303" pitchFamily="18" charset="0"/>
              </a:rPr>
              <a:t>font, </a:t>
            </a:r>
            <a:r>
              <a:rPr lang="en-US" altLang="en-US" sz="2400" dirty="0">
                <a:solidFill>
                  <a:srgbClr val="000000"/>
                </a:solidFill>
                <a:latin typeface="Baskerville Old Face" panose="02020602080505020303" pitchFamily="18" charset="0"/>
              </a:rPr>
              <a:t>and then point to the font file.</a:t>
            </a:r>
            <a:r>
              <a:rPr lang="en-US" altLang="en-US" sz="2400" dirty="0">
                <a:latin typeface="Baskerville Old Face" panose="02020602080505020303" pitchFamily="18" charset="0"/>
              </a:rPr>
              <a:t> </a:t>
            </a:r>
            <a:endParaRPr lang="en-US" altLang="en-US" sz="2400" dirty="0" smtClean="0">
              <a:latin typeface="Baskerville Old Face" panose="02020602080505020303" pitchFamily="18" charset="0"/>
            </a:endParaRPr>
          </a:p>
          <a:p>
            <a:pPr eaLnBrk="0" fontAlgn="base" hangingPunct="0">
              <a:lnSpc>
                <a:spcPct val="100000"/>
              </a:lnSpc>
              <a:spcBef>
                <a:spcPct val="0"/>
              </a:spcBef>
              <a:spcAft>
                <a:spcPct val="0"/>
              </a:spcAft>
            </a:pPr>
            <a:r>
              <a:rPr lang="en-US" sz="2400" b="1" dirty="0" smtClean="0">
                <a:solidFill>
                  <a:srgbClr val="00B0F0"/>
                </a:solidFill>
                <a:latin typeface="Baskerville Old Face" panose="02020602080505020303" pitchFamily="18" charset="0"/>
              </a:rPr>
              <a:t>text-shadow:</a:t>
            </a:r>
            <a:r>
              <a:rPr lang="en-US" altLang="en-US" sz="2400" dirty="0" smtClean="0">
                <a:solidFill>
                  <a:srgbClr val="DC143C"/>
                </a:solidFill>
                <a:latin typeface="Baskerville Old Face" panose="02020602080505020303" pitchFamily="18" charset="0"/>
              </a:rPr>
              <a:t> </a:t>
            </a:r>
            <a:r>
              <a:rPr lang="en-US" altLang="en-US" sz="2400" dirty="0" smtClean="0">
                <a:latin typeface="Baskerville Old Face" panose="02020602080505020303" pitchFamily="18" charset="0"/>
              </a:rPr>
              <a:t>text-shadow</a:t>
            </a:r>
            <a:r>
              <a:rPr lang="en-US" altLang="en-US" sz="2400" dirty="0">
                <a:solidFill>
                  <a:srgbClr val="000000"/>
                </a:solidFill>
                <a:latin typeface="Baskerville Old Face" panose="02020602080505020303" pitchFamily="18" charset="0"/>
              </a:rPr>
              <a:t> property adds shadow to text.</a:t>
            </a:r>
            <a:endParaRPr lang="en-US" altLang="en-US" sz="2400" dirty="0">
              <a:latin typeface="Baskerville Old Face" panose="02020602080505020303" pitchFamily="18" charset="0"/>
            </a:endParaRPr>
          </a:p>
          <a:p>
            <a:pPr marL="0" lvl="0" indent="0" eaLnBrk="0" fontAlgn="base" hangingPunct="0">
              <a:lnSpc>
                <a:spcPct val="100000"/>
              </a:lnSpc>
              <a:spcBef>
                <a:spcPct val="0"/>
              </a:spcBef>
              <a:spcAft>
                <a:spcPct val="0"/>
              </a:spcAft>
              <a:buNone/>
            </a:pPr>
            <a:r>
              <a:rPr lang="en-US" altLang="en-US" sz="2400" dirty="0">
                <a:solidFill>
                  <a:srgbClr val="000000"/>
                </a:solidFill>
                <a:latin typeface="Baskerville Old Face" panose="02020602080505020303" pitchFamily="18" charset="0"/>
              </a:rPr>
              <a:t>This property accepts a comma-separated list of shadows to be applied to the text</a:t>
            </a:r>
            <a:r>
              <a:rPr lang="en-US" altLang="en-US" sz="2400" dirty="0" smtClean="0">
                <a:solidFill>
                  <a:srgbClr val="000000"/>
                </a:solidFill>
                <a:latin typeface="Baskerville Old Face" panose="02020602080505020303" pitchFamily="18" charset="0"/>
              </a:rPr>
              <a:t>.</a:t>
            </a:r>
          </a:p>
          <a:p>
            <a:pPr marL="0" lvl="0" indent="0" eaLnBrk="0" fontAlgn="base" hangingPunct="0">
              <a:lnSpc>
                <a:spcPct val="100000"/>
              </a:lnSpc>
              <a:spcBef>
                <a:spcPct val="0"/>
              </a:spcBef>
              <a:spcAft>
                <a:spcPct val="0"/>
              </a:spcAft>
              <a:buNone/>
            </a:pPr>
            <a:endParaRPr lang="en-US" altLang="en-US" sz="2400" dirty="0" smtClean="0">
              <a:solidFill>
                <a:srgbClr val="000000"/>
              </a:solidFill>
              <a:latin typeface="Baskerville Old Face" panose="02020602080505020303" pitchFamily="18" charset="0"/>
            </a:endParaRPr>
          </a:p>
          <a:p>
            <a:pPr lvl="0" eaLnBrk="0" fontAlgn="base" hangingPunct="0">
              <a:lnSpc>
                <a:spcPct val="100000"/>
              </a:lnSpc>
              <a:spcBef>
                <a:spcPct val="0"/>
              </a:spcBef>
              <a:spcAft>
                <a:spcPct val="0"/>
              </a:spcAft>
              <a:buFont typeface="Wingdings" panose="05000000000000000000" pitchFamily="2" charset="2"/>
              <a:buChar char="v"/>
            </a:pPr>
            <a:r>
              <a:rPr lang="en-US" sz="2400" b="1" dirty="0" smtClean="0">
                <a:solidFill>
                  <a:srgbClr val="0070C0"/>
                </a:solidFill>
                <a:latin typeface="Baskerville Old Face" panose="02020602080505020303" pitchFamily="18" charset="0"/>
              </a:rPr>
              <a:t>New </a:t>
            </a:r>
            <a:r>
              <a:rPr lang="en-US" sz="2400" b="1" dirty="0">
                <a:solidFill>
                  <a:srgbClr val="0070C0"/>
                </a:solidFill>
                <a:latin typeface="Baskerville Old Face" panose="02020602080505020303" pitchFamily="18" charset="0"/>
              </a:rPr>
              <a:t>Text-Decoration </a:t>
            </a:r>
            <a:r>
              <a:rPr lang="en-US" sz="2400" b="1" dirty="0" smtClean="0">
                <a:solidFill>
                  <a:srgbClr val="0070C0"/>
                </a:solidFill>
                <a:latin typeface="Baskerville Old Face" panose="02020602080505020303" pitchFamily="18" charset="0"/>
              </a:rPr>
              <a:t>Properties:</a:t>
            </a:r>
          </a:p>
          <a:p>
            <a:pPr lvl="1"/>
            <a:r>
              <a:rPr lang="en-US" b="1" dirty="0" smtClean="0">
                <a:solidFill>
                  <a:srgbClr val="00B0F0"/>
                </a:solidFill>
                <a:latin typeface="Baskerville Old Face" panose="02020602080505020303" pitchFamily="18" charset="0"/>
              </a:rPr>
              <a:t>text-decoration-line:</a:t>
            </a:r>
            <a:r>
              <a:rPr lang="en-US" b="1" dirty="0" smtClean="0">
                <a:latin typeface="Baskerville Old Face" panose="02020602080505020303" pitchFamily="18" charset="0"/>
              </a:rPr>
              <a:t> </a:t>
            </a:r>
            <a:r>
              <a:rPr lang="en-US" dirty="0" smtClean="0">
                <a:latin typeface="Baskerville Old Face" panose="02020602080505020303" pitchFamily="18" charset="0"/>
              </a:rPr>
              <a:t>Takes </a:t>
            </a:r>
            <a:r>
              <a:rPr lang="en-US" dirty="0">
                <a:latin typeface="Baskerville Old Face" panose="02020602080505020303" pitchFamily="18" charset="0"/>
              </a:rPr>
              <a:t>the same values as text-decoration: none, </a:t>
            </a:r>
            <a:r>
              <a:rPr lang="en-US" dirty="0" smtClean="0">
                <a:latin typeface="Baskerville Old Face" panose="02020602080505020303" pitchFamily="18" charset="0"/>
              </a:rPr>
              <a:t>underline, overline </a:t>
            </a:r>
            <a:r>
              <a:rPr lang="en-US" dirty="0">
                <a:latin typeface="Baskerville Old Face" panose="02020602080505020303" pitchFamily="18" charset="0"/>
              </a:rPr>
              <a:t>and line-through</a:t>
            </a:r>
            <a:r>
              <a:rPr lang="en-US" dirty="0" smtClean="0">
                <a:latin typeface="Baskerville Old Face" panose="02020602080505020303" pitchFamily="18" charset="0"/>
              </a:rPr>
              <a:t>.</a:t>
            </a:r>
          </a:p>
          <a:p>
            <a:pPr lvl="1"/>
            <a:r>
              <a:rPr lang="en-US" b="1" dirty="0">
                <a:solidFill>
                  <a:srgbClr val="00B0F0"/>
                </a:solidFill>
                <a:latin typeface="Baskerville Old Face" panose="02020602080505020303" pitchFamily="18" charset="0"/>
              </a:rPr>
              <a:t>text-decoration-color:</a:t>
            </a:r>
            <a:r>
              <a:rPr lang="en-US" b="1" dirty="0">
                <a:latin typeface="Baskerville Old Face" panose="02020602080505020303" pitchFamily="18" charset="0"/>
              </a:rPr>
              <a:t> </a:t>
            </a:r>
            <a:r>
              <a:rPr lang="en-US" dirty="0">
                <a:latin typeface="Baskerville Old Face" panose="02020602080505020303" pitchFamily="18" charset="0"/>
              </a:rPr>
              <a:t>Specifies the color of the line of the previous property</a:t>
            </a:r>
            <a:r>
              <a:rPr lang="en-US" dirty="0" smtClean="0">
                <a:latin typeface="Baskerville Old Face" panose="02020602080505020303" pitchFamily="18" charset="0"/>
              </a:rPr>
              <a:t>.</a:t>
            </a:r>
          </a:p>
          <a:p>
            <a:pPr lvl="1"/>
            <a:r>
              <a:rPr lang="en-US" b="1" dirty="0">
                <a:solidFill>
                  <a:srgbClr val="00B0F0"/>
                </a:solidFill>
                <a:latin typeface="Baskerville Old Face" panose="02020602080505020303" pitchFamily="18" charset="0"/>
              </a:rPr>
              <a:t>text-decoration-style:</a:t>
            </a:r>
            <a:r>
              <a:rPr lang="en-US" b="1" dirty="0">
                <a:latin typeface="Baskerville Old Face" panose="02020602080505020303" pitchFamily="18" charset="0"/>
              </a:rPr>
              <a:t> </a:t>
            </a:r>
            <a:r>
              <a:rPr lang="en-US" dirty="0">
                <a:latin typeface="Baskerville Old Face" panose="02020602080505020303" pitchFamily="18" charset="0"/>
              </a:rPr>
              <a:t>Takes the values of solid, double, dotted, dashed and wave</a:t>
            </a:r>
          </a:p>
          <a:p>
            <a:pPr lvl="1"/>
            <a:r>
              <a:rPr lang="en-US" dirty="0">
                <a:solidFill>
                  <a:srgbClr val="00B0F0"/>
                </a:solidFill>
                <a:latin typeface="Baskerville Old Face" panose="02020602080505020303" pitchFamily="18" charset="0"/>
              </a:rPr>
              <a:t> </a:t>
            </a:r>
            <a:r>
              <a:rPr lang="en-US" b="1" dirty="0">
                <a:solidFill>
                  <a:srgbClr val="00B0F0"/>
                </a:solidFill>
                <a:latin typeface="Baskerville Old Face" panose="02020602080505020303" pitchFamily="18" charset="0"/>
              </a:rPr>
              <a:t>text-decoration: </a:t>
            </a:r>
            <a:r>
              <a:rPr lang="en-US" dirty="0">
                <a:latin typeface="Baskerville Old Face" panose="02020602080505020303" pitchFamily="18" charset="0"/>
              </a:rPr>
              <a:t>The shorthand for the three preceding </a:t>
            </a:r>
            <a:r>
              <a:rPr lang="en-US" dirty="0" smtClean="0">
                <a:latin typeface="Baskerville Old Face" panose="02020602080505020303" pitchFamily="18" charset="0"/>
              </a:rPr>
              <a:t>properties.</a:t>
            </a:r>
          </a:p>
          <a:p>
            <a:pPr marL="457200" lvl="1" indent="0">
              <a:buNone/>
            </a:pPr>
            <a:endParaRPr lang="en-US" dirty="0" smtClean="0">
              <a:latin typeface="Baskerville Old Face" panose="02020602080505020303" pitchFamily="18" charset="0"/>
            </a:endParaRPr>
          </a:p>
          <a:p>
            <a:pPr>
              <a:buFont typeface="Wingdings" panose="05000000000000000000" pitchFamily="2" charset="2"/>
              <a:buChar char="v"/>
            </a:pPr>
            <a:r>
              <a:rPr lang="en-US" sz="2400" b="1" dirty="0">
                <a:solidFill>
                  <a:srgbClr val="0070C0"/>
                </a:solidFill>
                <a:latin typeface="Baskerville Old Face" panose="02020602080505020303" pitchFamily="18" charset="0"/>
              </a:rPr>
              <a:t>Controlling </a:t>
            </a:r>
            <a:r>
              <a:rPr lang="en-US" sz="2400" b="1" dirty="0" smtClean="0">
                <a:solidFill>
                  <a:srgbClr val="0070C0"/>
                </a:solidFill>
                <a:latin typeface="Baskerville Old Face" panose="02020602080505020303" pitchFamily="18" charset="0"/>
              </a:rPr>
              <a:t>Overflow:</a:t>
            </a:r>
            <a:r>
              <a:rPr lang="en-US" sz="2400" b="1" dirty="0" smtClean="0">
                <a:latin typeface="Baskerville Old Face" panose="02020602080505020303" pitchFamily="18" charset="0"/>
              </a:rPr>
              <a:t> </a:t>
            </a:r>
            <a:r>
              <a:rPr lang="en-US" sz="2400" dirty="0" smtClean="0">
                <a:latin typeface="Baskerville Old Face" panose="02020602080505020303" pitchFamily="18" charset="0"/>
              </a:rPr>
              <a:t>text-overflow </a:t>
            </a:r>
            <a:r>
              <a:rPr lang="en-US" sz="2400" dirty="0">
                <a:latin typeface="Baskerville Old Face" panose="02020602080505020303" pitchFamily="18" charset="0"/>
              </a:rPr>
              <a:t>property lets you control what is shown when </a:t>
            </a:r>
            <a:r>
              <a:rPr lang="en-US" sz="2400" dirty="0" smtClean="0">
                <a:latin typeface="Baskerville Old Face" panose="02020602080505020303" pitchFamily="18" charset="0"/>
              </a:rPr>
              <a:t>text overflows </a:t>
            </a:r>
            <a:r>
              <a:rPr lang="en-US" sz="2400" dirty="0">
                <a:latin typeface="Baskerville Old Face" panose="02020602080505020303" pitchFamily="18" charset="0"/>
              </a:rPr>
              <a:t>its </a:t>
            </a:r>
            <a:r>
              <a:rPr lang="en-US" sz="2400" dirty="0" smtClean="0">
                <a:latin typeface="Baskerville Old Face" panose="02020602080505020303" pitchFamily="18" charset="0"/>
              </a:rPr>
              <a:t>container.</a:t>
            </a:r>
            <a:endParaRPr lang="en-US" altLang="en-US" sz="2400" dirty="0">
              <a:solidFill>
                <a:srgbClr val="00B0F0"/>
              </a:solidFill>
              <a:latin typeface="Baskerville Old Face" panose="02020602080505020303" pitchFamily="18" charset="0"/>
            </a:endParaRPr>
          </a:p>
          <a:p>
            <a:endParaRPr lang="en-US" sz="2400" dirty="0">
              <a:latin typeface="Baskerville Old Face" panose="02020602080505020303" pitchFamily="18" charset="0"/>
            </a:endParaRPr>
          </a:p>
        </p:txBody>
      </p:sp>
      <p:sp>
        <p:nvSpPr>
          <p:cNvPr id="7"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Slide Number Placeholder 7"/>
          <p:cNvSpPr>
            <a:spLocks noGrp="1"/>
          </p:cNvSpPr>
          <p:nvPr>
            <p:ph type="sldNum" sz="quarter" idx="12"/>
          </p:nvPr>
        </p:nvSpPr>
        <p:spPr/>
        <p:txBody>
          <a:bodyPr/>
          <a:lstStyle/>
          <a:p>
            <a:fld id="{F056BA15-7453-4EEC-86B0-1BE5C36F20C3}" type="slidenum">
              <a:rPr lang="en-US" smtClean="0"/>
              <a:t>66</a:t>
            </a:fld>
            <a:endParaRPr lang="en-US"/>
          </a:p>
        </p:txBody>
      </p:sp>
    </p:spTree>
    <p:extLst>
      <p:ext uri="{BB962C8B-B14F-4D97-AF65-F5344CB8AC3E}">
        <p14:creationId xmlns:p14="http://schemas.microsoft.com/office/powerpoint/2010/main" val="1415142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520504" y="562708"/>
            <a:ext cx="10917702" cy="5951880"/>
          </a:xfrm>
        </p:spPr>
        <p:txBody>
          <a:bodyPr>
            <a:normAutofit lnSpcReduction="10000"/>
          </a:bodyPr>
          <a:lstStyle/>
          <a:p>
            <a:pPr marL="0" indent="0">
              <a:buNone/>
            </a:pPr>
            <a:r>
              <a:rPr lang="en-US" dirty="0" smtClean="0">
                <a:latin typeface="Baskerville Old Face" panose="02020602080505020303" pitchFamily="18" charset="0"/>
              </a:rPr>
              <a:t>  There are two approaches in creating website Graceful Degrade and Progressive Enhancement. Already discussed. But </a:t>
            </a:r>
            <a:r>
              <a:rPr lang="en-US" dirty="0">
                <a:latin typeface="Baskerville Old Face" panose="02020602080505020303" pitchFamily="18" charset="0"/>
              </a:rPr>
              <a:t>Progressive </a:t>
            </a:r>
            <a:r>
              <a:rPr lang="en-US" dirty="0" smtClean="0">
                <a:latin typeface="Baskerville Old Face" panose="02020602080505020303" pitchFamily="18" charset="0"/>
              </a:rPr>
              <a:t>Enhancement stands for creating a design that works on almost every version of browsers. While, Graceful Degrade works on full option design for modern browsers.</a:t>
            </a:r>
          </a:p>
          <a:p>
            <a:pPr marL="0" indent="0">
              <a:buNone/>
            </a:pPr>
            <a:r>
              <a:rPr lang="en-US" dirty="0" smtClean="0">
                <a:latin typeface="Baskerville Old Face" panose="02020602080505020303" pitchFamily="18" charset="0"/>
              </a:rPr>
              <a:t>   With the development of technologies, and with users still using old browser, fallback are implemented in order to guarantee that old browsers’ users still have the possibility to use the website.</a:t>
            </a:r>
          </a:p>
          <a:p>
            <a:pPr marL="0" indent="0">
              <a:buNone/>
            </a:pPr>
            <a:r>
              <a:rPr lang="en-US" dirty="0" smtClean="0">
                <a:latin typeface="Baskerville Old Face" panose="02020602080505020303" pitchFamily="18" charset="0"/>
              </a:rPr>
              <a:t>   But almost all the possible solutions to implement fallbacks depends on javascript.</a:t>
            </a:r>
          </a:p>
          <a:p>
            <a:pPr marL="0" indent="0">
              <a:buNone/>
            </a:pPr>
            <a:r>
              <a:rPr lang="en-US" b="1" dirty="0" smtClean="0">
                <a:latin typeface="Baskerville Old Face" panose="02020602080505020303" pitchFamily="18" charset="0"/>
              </a:rPr>
              <a:t>   </a:t>
            </a:r>
            <a:r>
              <a:rPr lang="en-US" dirty="0" smtClean="0">
                <a:latin typeface="Baskerville Old Face" panose="02020602080505020303" pitchFamily="18" charset="0"/>
              </a:rPr>
              <a:t>Using CSS3 </a:t>
            </a:r>
            <a:r>
              <a:rPr lang="en-US" dirty="0">
                <a:latin typeface="Baskerville Old Face" panose="02020602080505020303" pitchFamily="18" charset="0"/>
              </a:rPr>
              <a:t>is the future of the Web, no argument about that. So, versing </a:t>
            </a:r>
            <a:r>
              <a:rPr lang="en-US" dirty="0" smtClean="0">
                <a:latin typeface="Baskerville Old Face" panose="02020602080505020303" pitchFamily="18" charset="0"/>
              </a:rPr>
              <a:t>yourself right </a:t>
            </a:r>
            <a:r>
              <a:rPr lang="en-US" dirty="0">
                <a:latin typeface="Baskerville Old Face" panose="02020602080505020303" pitchFamily="18" charset="0"/>
              </a:rPr>
              <a:t>now in the language of the future makes sense. While IE is still </a:t>
            </a:r>
            <a:r>
              <a:rPr lang="en-US" dirty="0" smtClean="0">
                <a:latin typeface="Baskerville Old Face" panose="02020602080505020303" pitchFamily="18" charset="0"/>
              </a:rPr>
              <a:t>the single </a:t>
            </a:r>
            <a:r>
              <a:rPr lang="en-US" dirty="0">
                <a:latin typeface="Baskerville Old Face" panose="02020602080505020303" pitchFamily="18" charset="0"/>
              </a:rPr>
              <a:t>most popular browser, it now has less than half of the market </a:t>
            </a:r>
            <a:r>
              <a:rPr lang="en-US" dirty="0" smtClean="0">
                <a:latin typeface="Baskerville Old Face" panose="02020602080505020303" pitchFamily="18" charset="0"/>
              </a:rPr>
              <a:t>share, meaning </a:t>
            </a:r>
            <a:r>
              <a:rPr lang="en-US" dirty="0">
                <a:latin typeface="Baskerville Old Face" panose="02020602080505020303" pitchFamily="18" charset="0"/>
              </a:rPr>
              <a:t>that the majority of people no longer use it and it can no </a:t>
            </a:r>
            <a:r>
              <a:rPr lang="en-US" dirty="0" smtClean="0">
                <a:latin typeface="Baskerville Old Face" panose="02020602080505020303" pitchFamily="18" charset="0"/>
              </a:rPr>
              <a:t>longer be </a:t>
            </a:r>
            <a:r>
              <a:rPr lang="en-US" dirty="0">
                <a:latin typeface="Baskerville Old Face" panose="02020602080505020303" pitchFamily="18" charset="0"/>
              </a:rPr>
              <a:t>used as an excuse not to explore new possibilities and opportunities.</a:t>
            </a:r>
          </a:p>
        </p:txBody>
      </p:sp>
      <p:sp>
        <p:nvSpPr>
          <p:cNvPr id="6" name="Slide Number Placeholder 5"/>
          <p:cNvSpPr>
            <a:spLocks noGrp="1"/>
          </p:cNvSpPr>
          <p:nvPr>
            <p:ph type="sldNum" sz="quarter" idx="12"/>
          </p:nvPr>
        </p:nvSpPr>
        <p:spPr/>
        <p:txBody>
          <a:bodyPr/>
          <a:lstStyle/>
          <a:p>
            <a:fld id="{F056BA15-7453-4EEC-86B0-1BE5C36F20C3}" type="slidenum">
              <a:rPr lang="en-US" smtClean="0"/>
              <a:t>67</a:t>
            </a:fld>
            <a:endParaRPr lang="en-US"/>
          </a:p>
        </p:txBody>
      </p:sp>
    </p:spTree>
    <p:extLst>
      <p:ext uri="{BB962C8B-B14F-4D97-AF65-F5344CB8AC3E}">
        <p14:creationId xmlns:p14="http://schemas.microsoft.com/office/powerpoint/2010/main" val="36096196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7114"/>
            <a:ext cx="10515600" cy="5529849"/>
          </a:xfrm>
        </p:spPr>
        <p:txBody>
          <a:bodyPr>
            <a:noAutofit/>
          </a:bodyPr>
          <a:lstStyle/>
          <a:p>
            <a:pPr marL="0" indent="0">
              <a:buNone/>
            </a:pPr>
            <a:r>
              <a:rPr lang="en-US" b="1" dirty="0">
                <a:solidFill>
                  <a:srgbClr val="002060"/>
                </a:solidFill>
                <a:latin typeface="Baskerville Old Face" panose="02020602080505020303" pitchFamily="18" charset="0"/>
              </a:rPr>
              <a:t>The </a:t>
            </a:r>
            <a:r>
              <a:rPr lang="en-US" b="1" dirty="0" smtClean="0">
                <a:solidFill>
                  <a:srgbClr val="002060"/>
                </a:solidFill>
                <a:latin typeface="Baskerville Old Face" panose="02020602080505020303" pitchFamily="18" charset="0"/>
              </a:rPr>
              <a:t>Authors:</a:t>
            </a:r>
            <a:endParaRPr lang="en-US" b="1" dirty="0">
              <a:solidFill>
                <a:srgbClr val="002060"/>
              </a:solidFill>
              <a:latin typeface="Baskerville Old Face" panose="02020602080505020303" pitchFamily="18" charset="0"/>
            </a:endParaRPr>
          </a:p>
          <a:p>
            <a:r>
              <a:rPr lang="en-US" sz="2000" dirty="0" smtClean="0">
                <a:latin typeface="Baskerville Old Face" panose="02020602080505020303" pitchFamily="18" charset="0"/>
              </a:rPr>
              <a:t>Christian Krammer</a:t>
            </a:r>
          </a:p>
          <a:p>
            <a:r>
              <a:rPr lang="en-US" sz="2000" dirty="0">
                <a:latin typeface="Baskerville Old Face" panose="02020602080505020303" pitchFamily="18" charset="0"/>
              </a:rPr>
              <a:t>Dave </a:t>
            </a:r>
            <a:r>
              <a:rPr lang="en-US" sz="2000" dirty="0" smtClean="0">
                <a:latin typeface="Baskerville Old Face" panose="02020602080505020303" pitchFamily="18" charset="0"/>
              </a:rPr>
              <a:t>Sparks</a:t>
            </a:r>
          </a:p>
          <a:p>
            <a:r>
              <a:rPr lang="en-US" sz="2000" dirty="0">
                <a:latin typeface="Baskerville Old Face" panose="02020602080505020303" pitchFamily="18" charset="0"/>
              </a:rPr>
              <a:t>Harry </a:t>
            </a:r>
            <a:r>
              <a:rPr lang="en-US" sz="2000" dirty="0" smtClean="0">
                <a:latin typeface="Baskerville Old Face" panose="02020602080505020303" pitchFamily="18" charset="0"/>
              </a:rPr>
              <a:t>Roberts</a:t>
            </a:r>
          </a:p>
          <a:p>
            <a:r>
              <a:rPr lang="en-US" sz="2000" dirty="0">
                <a:latin typeface="Baskerville Old Face" panose="02020602080505020303" pitchFamily="18" charset="0"/>
              </a:rPr>
              <a:t>Kayla </a:t>
            </a:r>
            <a:r>
              <a:rPr lang="en-US" sz="2000" dirty="0" smtClean="0">
                <a:latin typeface="Baskerville Old Face" panose="02020602080505020303" pitchFamily="18" charset="0"/>
              </a:rPr>
              <a:t>Knight</a:t>
            </a:r>
          </a:p>
          <a:p>
            <a:r>
              <a:rPr lang="en-US" sz="2000" dirty="0">
                <a:latin typeface="Baskerville Old Face" panose="02020602080505020303" pitchFamily="18" charset="0"/>
              </a:rPr>
              <a:t>Inayaili de </a:t>
            </a:r>
            <a:r>
              <a:rPr lang="en-US" sz="2000" dirty="0" smtClean="0">
                <a:latin typeface="Baskerville Old Face" panose="02020602080505020303" pitchFamily="18" charset="0"/>
              </a:rPr>
              <a:t>Leon</a:t>
            </a:r>
          </a:p>
          <a:p>
            <a:r>
              <a:rPr lang="en-US" sz="2000" dirty="0">
                <a:latin typeface="Baskerville Old Face" panose="02020602080505020303" pitchFamily="18" charset="0"/>
              </a:rPr>
              <a:t>Louis </a:t>
            </a:r>
            <a:r>
              <a:rPr lang="en-US" sz="2000" dirty="0" smtClean="0">
                <a:latin typeface="Baskerville Old Face" panose="02020602080505020303" pitchFamily="18" charset="0"/>
              </a:rPr>
              <a:t>Lazaris</a:t>
            </a:r>
          </a:p>
          <a:p>
            <a:r>
              <a:rPr lang="en-US" sz="2000" dirty="0">
                <a:latin typeface="Baskerville Old Face" panose="02020602080505020303" pitchFamily="18" charset="0"/>
              </a:rPr>
              <a:t>Rachel </a:t>
            </a:r>
            <a:r>
              <a:rPr lang="en-US" sz="2000" dirty="0" smtClean="0">
                <a:latin typeface="Baskerville Old Face" panose="02020602080505020303" pitchFamily="18" charset="0"/>
              </a:rPr>
              <a:t>Andrew</a:t>
            </a:r>
          </a:p>
          <a:p>
            <a:r>
              <a:rPr lang="en-US" sz="2000" dirty="0">
                <a:latin typeface="Baskerville Old Face" panose="02020602080505020303" pitchFamily="18" charset="0"/>
              </a:rPr>
              <a:t>Richard </a:t>
            </a:r>
            <a:r>
              <a:rPr lang="en-US" sz="2000" dirty="0" smtClean="0">
                <a:latin typeface="Baskerville Old Face" panose="02020602080505020303" pitchFamily="18" charset="0"/>
              </a:rPr>
              <a:t>Shepherd</a:t>
            </a:r>
          </a:p>
          <a:p>
            <a:r>
              <a:rPr lang="en-US" sz="2000" dirty="0">
                <a:latin typeface="Baskerville Old Face" panose="02020602080505020303" pitchFamily="18" charset="0"/>
              </a:rPr>
              <a:t>Trent </a:t>
            </a:r>
            <a:r>
              <a:rPr lang="en-US" sz="2000" dirty="0" smtClean="0">
                <a:latin typeface="Baskerville Old Face" panose="02020602080505020303" pitchFamily="18" charset="0"/>
              </a:rPr>
              <a:t>Walton</a:t>
            </a:r>
          </a:p>
          <a:p>
            <a:r>
              <a:rPr lang="en-US" sz="2000" dirty="0">
                <a:latin typeface="Baskerville Old Face" panose="02020602080505020303" pitchFamily="18" charset="0"/>
              </a:rPr>
              <a:t>Vitaly </a:t>
            </a:r>
            <a:r>
              <a:rPr lang="en-US" sz="2000" dirty="0" smtClean="0">
                <a:latin typeface="Baskerville Old Face" panose="02020602080505020303" pitchFamily="18" charset="0"/>
              </a:rPr>
              <a:t>Friedman</a:t>
            </a:r>
          </a:p>
          <a:p>
            <a:r>
              <a:rPr lang="en-US" sz="2000" dirty="0">
                <a:latin typeface="Baskerville Old Face" panose="02020602080505020303" pitchFamily="18" charset="0"/>
              </a:rPr>
              <a:t>Zoe Mickley Gillenwater</a:t>
            </a:r>
          </a:p>
        </p:txBody>
      </p:sp>
      <p:pic>
        <p:nvPicPr>
          <p:cNvPr id="4" name="Picture 3"/>
          <p:cNvPicPr>
            <a:picLocks noChangeAspect="1"/>
          </p:cNvPicPr>
          <p:nvPr/>
        </p:nvPicPr>
        <p:blipFill rotWithShape="1">
          <a:blip r:embed="rId3"/>
          <a:srcRect l="29558" t="17548" r="48198" b="31490"/>
          <a:stretch/>
        </p:blipFill>
        <p:spPr>
          <a:xfrm>
            <a:off x="4206240" y="395958"/>
            <a:ext cx="6850966" cy="6201790"/>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68</a:t>
            </a:fld>
            <a:endParaRPr lang="en-US"/>
          </a:p>
        </p:txBody>
      </p:sp>
    </p:spTree>
    <p:extLst>
      <p:ext uri="{BB962C8B-B14F-4D97-AF65-F5344CB8AC3E}">
        <p14:creationId xmlns:p14="http://schemas.microsoft.com/office/powerpoint/2010/main" val="177491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55" y="379828"/>
            <a:ext cx="10733650" cy="5162843"/>
          </a:xfrm>
          <a:prstGeom prst="rect">
            <a:avLst/>
          </a:prstGeom>
        </p:spPr>
      </p:pic>
      <p:sp>
        <p:nvSpPr>
          <p:cNvPr id="5" name="Slide Number Placeholder 4"/>
          <p:cNvSpPr>
            <a:spLocks noGrp="1"/>
          </p:cNvSpPr>
          <p:nvPr>
            <p:ph type="sldNum" sz="quarter" idx="12"/>
          </p:nvPr>
        </p:nvSpPr>
        <p:spPr/>
        <p:txBody>
          <a:bodyPr/>
          <a:lstStyle/>
          <a:p>
            <a:fld id="{F056BA15-7453-4EEC-86B0-1BE5C36F20C3}" type="slidenum">
              <a:rPr lang="en-US" smtClean="0"/>
              <a:t>69</a:t>
            </a:fld>
            <a:endParaRPr lang="en-US"/>
          </a:p>
        </p:txBody>
      </p:sp>
      <p:sp>
        <p:nvSpPr>
          <p:cNvPr id="2" name="Rectangle 1"/>
          <p:cNvSpPr/>
          <p:nvPr/>
        </p:nvSpPr>
        <p:spPr>
          <a:xfrm>
            <a:off x="7942289" y="5595567"/>
            <a:ext cx="3551015" cy="707886"/>
          </a:xfrm>
          <a:prstGeom prst="rect">
            <a:avLst/>
          </a:prstGeom>
          <a:noFill/>
        </p:spPr>
        <p:txBody>
          <a:bodyPr wrap="squar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Anissa Al Amin</a:t>
            </a:r>
            <a:endParaRPr lang="en-US" sz="4000" b="0" cap="none" spc="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endParaRPr>
          </a:p>
        </p:txBody>
      </p:sp>
    </p:spTree>
    <p:extLst>
      <p:ext uri="{BB962C8B-B14F-4D97-AF65-F5344CB8AC3E}">
        <p14:creationId xmlns:p14="http://schemas.microsoft.com/office/powerpoint/2010/main" val="480418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58" r="158"/>
          <a:stretch>
            <a:fillRect/>
          </a:stretch>
        </p:blipFill>
        <p:spPr>
          <a:xfrm>
            <a:off x="0" y="0"/>
            <a:ext cx="12192000" cy="6858000"/>
          </a:xfrm>
        </p:spPr>
      </p:pic>
      <p:sp>
        <p:nvSpPr>
          <p:cNvPr id="2" name="Slide Number Placeholder 1"/>
          <p:cNvSpPr>
            <a:spLocks noGrp="1"/>
          </p:cNvSpPr>
          <p:nvPr>
            <p:ph type="sldNum" sz="quarter" idx="12"/>
          </p:nvPr>
        </p:nvSpPr>
        <p:spPr/>
        <p:txBody>
          <a:bodyPr/>
          <a:lstStyle/>
          <a:p>
            <a:fld id="{F056BA15-7453-4EEC-86B0-1BE5C36F20C3}" type="slidenum">
              <a:rPr lang="en-US" smtClean="0"/>
              <a:t>7</a:t>
            </a:fld>
            <a:endParaRPr lang="en-US"/>
          </a:p>
        </p:txBody>
      </p:sp>
    </p:spTree>
    <p:extLst>
      <p:ext uri="{BB962C8B-B14F-4D97-AF65-F5344CB8AC3E}">
        <p14:creationId xmlns:p14="http://schemas.microsoft.com/office/powerpoint/2010/main" val="3561244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latin typeface="Baskerville Old Face" panose="02020602080505020303" pitchFamily="18" charset="0"/>
              </a:rPr>
              <a:t>Five Essential Characteristics for Successful Modern CSS Website</a:t>
            </a:r>
            <a:endParaRPr lang="en-US"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4"/>
            <a:ext cx="10515600" cy="4575175"/>
          </a:xfrm>
        </p:spPr>
      </p:pic>
      <p:sp>
        <p:nvSpPr>
          <p:cNvPr id="3" name="Slide Number Placeholder 2"/>
          <p:cNvSpPr>
            <a:spLocks noGrp="1"/>
          </p:cNvSpPr>
          <p:nvPr>
            <p:ph type="sldNum" sz="quarter" idx="12"/>
          </p:nvPr>
        </p:nvSpPr>
        <p:spPr/>
        <p:txBody>
          <a:bodyPr/>
          <a:lstStyle/>
          <a:p>
            <a:fld id="{F056BA15-7453-4EEC-86B0-1BE5C36F20C3}" type="slidenum">
              <a:rPr lang="en-US" smtClean="0"/>
              <a:t>8</a:t>
            </a:fld>
            <a:endParaRPr lang="en-US"/>
          </a:p>
        </p:txBody>
      </p:sp>
    </p:spTree>
    <p:extLst>
      <p:ext uri="{BB962C8B-B14F-4D97-AF65-F5344CB8AC3E}">
        <p14:creationId xmlns:p14="http://schemas.microsoft.com/office/powerpoint/2010/main" val="3021523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latin typeface="Baskerville Old Face" panose="02020602080505020303" pitchFamily="18" charset="0"/>
              </a:rPr>
              <a:t>Progressive Enhancement</a:t>
            </a:r>
            <a:endParaRPr lang="en-US" dirty="0">
              <a:solidFill>
                <a:srgbClr val="002060"/>
              </a:solidFill>
              <a:latin typeface="Baskerville Old Face" panose="020206020805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046" y="1825624"/>
            <a:ext cx="10860259" cy="4558628"/>
          </a:xfrm>
        </p:spPr>
      </p:pic>
      <p:sp>
        <p:nvSpPr>
          <p:cNvPr id="3" name="Slide Number Placeholder 2"/>
          <p:cNvSpPr>
            <a:spLocks noGrp="1"/>
          </p:cNvSpPr>
          <p:nvPr>
            <p:ph type="sldNum" sz="quarter" idx="12"/>
          </p:nvPr>
        </p:nvSpPr>
        <p:spPr/>
        <p:txBody>
          <a:bodyPr/>
          <a:lstStyle/>
          <a:p>
            <a:fld id="{F056BA15-7453-4EEC-86B0-1BE5C36F20C3}" type="slidenum">
              <a:rPr lang="en-US" smtClean="0"/>
              <a:t>9</a:t>
            </a:fld>
            <a:endParaRPr lang="en-US"/>
          </a:p>
        </p:txBody>
      </p:sp>
    </p:spTree>
    <p:extLst>
      <p:ext uri="{BB962C8B-B14F-4D97-AF65-F5344CB8AC3E}">
        <p14:creationId xmlns:p14="http://schemas.microsoft.com/office/powerpoint/2010/main" val="3871825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TotalTime>
  <Words>4559</Words>
  <Application>Microsoft Office PowerPoint</Application>
  <PresentationFormat>Widescreen</PresentationFormat>
  <Paragraphs>359</Paragraphs>
  <Slides>69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Bahij Helvetica Neue 55 Roman</vt:lpstr>
      <vt:lpstr>Baskerville Old Face</vt:lpstr>
      <vt:lpstr>Calibri</vt:lpstr>
      <vt:lpstr>Calibri Light</vt:lpstr>
      <vt:lpstr>Elephant</vt:lpstr>
      <vt:lpstr>Wingdings</vt:lpstr>
      <vt:lpstr>Office Theme</vt:lpstr>
      <vt:lpstr>PowerPoint Presentation</vt:lpstr>
      <vt:lpstr>PowerPoint Presentation</vt:lpstr>
      <vt:lpstr>PowerPoint Presentation</vt:lpstr>
      <vt:lpstr>PowerPoint Presentation</vt:lpstr>
      <vt:lpstr>Its all about connecting the several previous  CSS properties together and be creative in using them.</vt:lpstr>
      <vt:lpstr>To Elaborate :</vt:lpstr>
      <vt:lpstr>PowerPoint Presentation</vt:lpstr>
      <vt:lpstr>Five Essential Characteristics for Successful Modern CSS Website</vt:lpstr>
      <vt:lpstr>Progressive Enhancement</vt:lpstr>
      <vt:lpstr>Start with a common strong “base” design that work on all browsers then you can use whatever new technologies and they will appear on new browsers without ruining them on old browsers.</vt:lpstr>
      <vt:lpstr>Benefits of Progressive Enhancement:</vt:lpstr>
      <vt:lpstr>Adaptive to Diverse Users</vt:lpstr>
      <vt:lpstr>PowerPoint Presentation</vt:lpstr>
      <vt:lpstr>Modular</vt:lpstr>
      <vt:lpstr>PowerPoint Presentation</vt:lpstr>
      <vt:lpstr>Efficient</vt:lpstr>
      <vt:lpstr>Modern CSS-based websites should be efficient in two ways: • Efficient for you to develop • Efficient for the server and browser to display to users. Its important for the website to have good performance and speed. Example on page load. And CSS3 helps that in a way that its properties reduce server calls and increase speed.</vt:lpstr>
      <vt:lpstr>Rich Typography</vt:lpstr>
      <vt:lpstr>Typography is one of the most evolving areas of web design. With CSS3 new properties web designers can now use fonts that are on the server without having them on the end users’ machines which is quite nice.</vt:lpstr>
      <vt:lpstr>PowerPoint Presentation</vt:lpstr>
      <vt:lpstr>The Essential Techniques and tools that will help you implement these important characteristics on your CSS-based web pages:</vt:lpstr>
      <vt:lpstr>CSS Visual Effects</vt:lpstr>
      <vt:lpstr>PowerPoint Presentation</vt:lpstr>
      <vt:lpstr>CSS3 Usability / Readability Enhancements</vt:lpstr>
      <vt:lpstr>PowerPoint Presentation</vt:lpstr>
      <vt:lpstr>Improving Efficiency Through CSS3</vt:lpstr>
      <vt:lpstr>PowerPoint Presentation</vt:lpstr>
      <vt:lpstr>2- CSS3 Pseudo-Classes: A pseudo-class is a selector that selects elements that are in a specific state.</vt:lpstr>
      <vt:lpstr>3- Html5</vt:lpstr>
      <vt:lpstr>3.1- Semantics markup</vt:lpstr>
      <vt:lpstr>4- Reducing JavaScript and Plug-in Dependence</vt:lpstr>
      <vt:lpstr>Reducing JavaScript and Plug-in Dependence:</vt:lpstr>
      <vt:lpstr>5- Efficient CSS Development Practices</vt:lpstr>
      <vt:lpstr>6- CSS Performance</vt:lpstr>
      <vt:lpstr>7- Font Embedding and Replacement</vt:lpstr>
      <vt:lpstr>CSS3 Pseudo-Classes:</vt:lpstr>
      <vt:lpstr>PowerPoint Presentation</vt:lpstr>
      <vt:lpstr>Why Use Pseudo-Classes?</vt:lpstr>
      <vt:lpstr>1. Structural Pseudo-Classes</vt:lpstr>
      <vt:lpstr>Continue</vt:lpstr>
      <vt:lpstr>2. The Target Pseudo-Class</vt:lpstr>
      <vt:lpstr>CSS Specificity  If there are two or more CSS rules on the same element, the browser follows some rules to determine which one is most specific and therefore will be applied. So is like a priority for which CSS style will be applied on the element. </vt:lpstr>
      <vt:lpstr>PowerPoint Presentation</vt:lpstr>
      <vt:lpstr>PowerPoint Presentation</vt:lpstr>
      <vt:lpstr>PowerPoint Presentation</vt:lpstr>
      <vt:lpstr>We should be noted that some of these selectors are not supported in Internet Explorer 7 and before.</vt:lpstr>
      <vt:lpstr>An Introduction to CSS3 Keyframe Animations</vt:lpstr>
      <vt:lpstr>The Keyframe @ Rule</vt:lpstr>
      <vt:lpstr>Associating The Animation Name With An Element</vt:lpstr>
      <vt:lpstr>CSS Specificity and Inheritance</vt:lpstr>
      <vt:lpstr>1. Importance</vt:lpstr>
      <vt:lpstr>2. Specificity</vt:lpstr>
      <vt:lpstr>3. Inheritance</vt:lpstr>
      <vt:lpstr>How to Use CSS3 Media Queries to Create a Mobile Website</vt:lpstr>
      <vt:lpstr>PowerPoint Presentation</vt:lpstr>
      <vt:lpstr>Responsive Web Design: What It Is and How to Use It</vt:lpstr>
      <vt:lpstr>Adjusting Screen Resolution</vt:lpstr>
      <vt:lpstr>Flexible Everything</vt:lpstr>
      <vt:lpstr>Showing or Hiding Content</vt:lpstr>
      <vt:lpstr>Technical Web Typography: Guidelines and Techniques</vt:lpstr>
      <vt:lpstr>Beside the color, images, mood of the website designers must take into consideration the typography of their website from font type, size, family.  </vt:lpstr>
      <vt:lpstr>Choosing A Font Face</vt:lpstr>
      <vt:lpstr>Proper Quotations Marks, Dashes And Ellipses</vt:lpstr>
      <vt:lpstr>The Future of CSS Typography</vt:lpstr>
      <vt:lpstr>Web Fonts And Font Decoration</vt:lpstr>
      <vt:lpstr>PowerPoint Presentation</vt:lpstr>
      <vt:lpstr>PowerPoint Presentation</vt:lpstr>
      <vt:lpstr>PowerPoint Presentation</vt:lpstr>
      <vt:lpstr>PowerPoint Presentation</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Maher Fattouh</dc:creator>
  <cp:lastModifiedBy>Maher Fattouh</cp:lastModifiedBy>
  <cp:revision>185</cp:revision>
  <dcterms:created xsi:type="dcterms:W3CDTF">2021-01-27T23:08:05Z</dcterms:created>
  <dcterms:modified xsi:type="dcterms:W3CDTF">2021-02-01T20:16:44Z</dcterms:modified>
</cp:coreProperties>
</file>